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116.jpeg" ContentType="image/jpeg"/>
  <Override PartName="/ppt/media/image54.png" ContentType="image/png"/>
  <Override PartName="/ppt/media/image76.jpeg" ContentType="image/jpeg"/>
  <Override PartName="/ppt/media/image58.jpeg" ContentType="image/jpeg"/>
  <Override PartName="/ppt/media/image73.png" ContentType="image/png"/>
  <Override PartName="/ppt/media/image53.png" ContentType="image/png"/>
  <Override PartName="/ppt/media/image52.jpeg" ContentType="image/jpeg"/>
  <Override PartName="/ppt/media/image1.png" ContentType="image/png"/>
  <Override PartName="/ppt/media/image51.png" ContentType="image/png"/>
  <Override PartName="/ppt/media/image4.jpeg" ContentType="image/jpeg"/>
  <Override PartName="/ppt/media/image50.jpeg" ContentType="image/jpeg"/>
  <Override PartName="/ppt/media/image47.png" ContentType="image/png"/>
  <Override PartName="/ppt/media/image46.png" ContentType="image/png"/>
  <Override PartName="/ppt/media/image45.png" ContentType="image/png"/>
  <Override PartName="/ppt/media/image57.jpeg" ContentType="image/jpeg"/>
  <Override PartName="/ppt/media/image63.png" ContentType="image/png"/>
  <Override PartName="/ppt/media/image43.png" ContentType="image/png"/>
  <Override PartName="/ppt/media/image42.png" ContentType="image/png"/>
  <Override PartName="/ppt/media/image94.jpeg" ContentType="image/jpeg"/>
  <Override PartName="/ppt/media/image41.png" ContentType="image/png"/>
  <Override PartName="/ppt/media/image3.jpeg" ContentType="image/jpeg"/>
  <Override PartName="/ppt/media/image36.jpeg" ContentType="image/jpeg"/>
  <Override PartName="/ppt/media/image107.png" ContentType="image/png"/>
  <Override PartName="/ppt/media/image37.png" ContentType="image/png"/>
  <Override PartName="/ppt/media/image34.jpeg" ContentType="image/jpeg"/>
  <Override PartName="/ppt/media/image38.png" ContentType="image/png"/>
  <Override PartName="/ppt/media/image8.jpeg" ContentType="image/jpeg"/>
  <Override PartName="/ppt/media/image26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44.png" ContentType="image/png"/>
  <Override PartName="/ppt/media/image13.jpeg" ContentType="image/jpeg"/>
  <Override PartName="/ppt/media/image109.jpeg" ContentType="image/jpeg"/>
  <Override PartName="/ppt/media/image23.png" ContentType="image/png"/>
  <Override PartName="/ppt/media/image12.jpeg" ContentType="image/jpeg"/>
  <Override PartName="/ppt/media/image48.png" ContentType="image/png"/>
  <Override PartName="/ppt/media/image11.png" ContentType="image/png"/>
  <Override PartName="/ppt/media/image108.png" ContentType="image/png"/>
  <Override PartName="/ppt/media/image28.png" ContentType="image/png"/>
  <Override PartName="/ppt/media/image93.png" ContentType="image/png"/>
  <Override PartName="/ppt/media/image7.jpeg" ContentType="image/jpeg"/>
  <Override PartName="/ppt/media/image16.png" ContentType="image/png"/>
  <Override PartName="/ppt/media/image6.jpeg" ContentType="image/jpeg"/>
  <Override PartName="/ppt/media/image71.png" ContentType="image/png"/>
  <Override PartName="/ppt/media/image40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19.jpeg" ContentType="image/jpeg"/>
  <Override PartName="/ppt/media/image25.png" ContentType="image/png"/>
  <Override PartName="/ppt/media/image90.png" ContentType="image/png"/>
  <Override PartName="/ppt/media/image30.png" ContentType="image/png"/>
  <Override PartName="/ppt/media/image59.png" ContentType="image/png"/>
  <Override PartName="/ppt/media/image66.jpeg" ContentType="image/jpeg"/>
  <Override PartName="/ppt/media/image24.jpeg" ContentType="image/jpeg"/>
  <Override PartName="/ppt/media/image95.png" ContentType="image/png"/>
  <Override PartName="/ppt/media/image70.png" ContentType="image/png"/>
  <Override PartName="/ppt/media/image91.jpeg" ContentType="image/jpeg"/>
  <Override PartName="/ppt/media/image114.png" ContentType="image/png"/>
  <Override PartName="/ppt/media/image72.png" ContentType="image/png"/>
  <Override PartName="/ppt/media/image74.png" ContentType="image/png"/>
  <Override PartName="/ppt/media/image118.png" ContentType="image/png"/>
  <Override PartName="/ppt/media/image78.png" ContentType="image/png"/>
  <Override PartName="/ppt/media/image84.jpeg" ContentType="image/jpeg"/>
  <Override PartName="/ppt/media/image79.jpeg" ContentType="image/jpeg"/>
  <Override PartName="/ppt/media/image85.jpeg" ContentType="image/jpeg"/>
  <Override PartName="/ppt/media/image101.png" ContentType="image/png"/>
  <Override PartName="/ppt/media/image18.jpeg" ContentType="image/jpeg"/>
  <Override PartName="/ppt/media/image92.jpeg" ContentType="image/jpeg"/>
  <Override PartName="/ppt/media/image80.png" ContentType="image/png"/>
  <Override PartName="/ppt/media/image112.jpeg" ContentType="image/jpeg"/>
  <Override PartName="/ppt/media/image115.png" ContentType="image/png"/>
  <Override PartName="/ppt/media/image29.png" ContentType="image/png"/>
  <Override PartName="/ppt/media/image106.png" ContentType="image/png"/>
  <Override PartName="/ppt/media/image62.png" ContentType="image/png"/>
  <Override PartName="/ppt/media/image102.jpeg" ContentType="image/jpeg"/>
  <Override PartName="/ppt/media/image119.jpeg" ContentType="image/jpeg"/>
  <Override PartName="/ppt/media/image82.jpeg" ContentType="image/jpeg"/>
  <Override PartName="/ppt/media/image83.png" ContentType="image/png"/>
  <Override PartName="/ppt/media/image103.png" ContentType="image/png"/>
  <Override PartName="/ppt/media/image96.png" ContentType="image/png"/>
  <Override PartName="/ppt/media/image110.jpeg" ContentType="image/jpeg"/>
  <Override PartName="/ppt/media/image113.png" ContentType="image/png"/>
  <Override PartName="/ppt/media/image33.jpeg" ContentType="image/jpeg"/>
  <Override PartName="/ppt/media/image87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4.png" ContentType="image/png"/>
  <Override PartName="/ppt/media/image97.png" ContentType="image/png"/>
  <Override PartName="/ppt/media/image69.jpeg" ContentType="image/jpeg"/>
  <Override PartName="/ppt/media/image89.png" ContentType="image/png"/>
  <Override PartName="/ppt/media/image68.png" ContentType="image/png"/>
  <Override PartName="/ppt/media/image31.png" ContentType="image/png"/>
  <Override PartName="/ppt/media/image67.jpeg" ContentType="image/jpeg"/>
  <Override PartName="/ppt/media/image15.jpeg" ContentType="image/jpeg"/>
  <Override PartName="/ppt/media/image77.jpeg" ContentType="image/jpeg"/>
  <Override PartName="/ppt/media/image64.png" ContentType="image/png"/>
  <Override PartName="/ppt/media/image60.jpeg" ContentType="image/jpeg"/>
  <Override PartName="/ppt/media/image21.jpeg" ContentType="image/jpeg"/>
  <Override PartName="/ppt/media/image100.jpeg" ContentType="image/jpeg"/>
  <Override PartName="/ppt/media/image117.jpeg" ContentType="image/jpeg"/>
  <Override PartName="/ppt/media/image65.png" ContentType="image/png"/>
  <Override PartName="/ppt/media/image27.png" ContentType="image/png"/>
  <Override PartName="/ppt/media/image99.jpeg" ContentType="image/jpeg"/>
  <Override PartName="/ppt/media/image81.jpeg" ContentType="image/jpeg"/>
  <Override PartName="/ppt/media/image75.png" ContentType="image/png"/>
  <Override PartName="/ppt/media/image2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88.png" ContentType="image/png"/>
  <Override PartName="/ppt/media/image49.jpeg" ContentType="image/jpeg"/>
  <Override PartName="/ppt/media/image111.png" ContentType="image/png"/>
  <Override PartName="/ppt/media/image10.jpeg" ContentType="image/jpe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87560" y="203400"/>
            <a:ext cx="9704160" cy="526176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02;p17" descr=""/>
          <p:cNvPicPr/>
          <p:nvPr/>
        </p:nvPicPr>
        <p:blipFill>
          <a:blip r:embed="rId2"/>
          <a:stretch/>
        </p:blipFill>
        <p:spPr>
          <a:xfrm>
            <a:off x="0" y="0"/>
            <a:ext cx="10079280" cy="566928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2;p19" descr=""/>
          <p:cNvPicPr/>
          <p:nvPr/>
        </p:nvPicPr>
        <p:blipFill>
          <a:blip r:embed="rId2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jpeg"/><Relationship Id="rId3" Type="http://schemas.openxmlformats.org/officeDocument/2006/relationships/image" Target="../media/image82.jpeg"/><Relationship Id="rId4" Type="http://schemas.openxmlformats.org/officeDocument/2006/relationships/image" Target="../media/image83.pn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png"/><Relationship Id="rId4" Type="http://schemas.openxmlformats.org/officeDocument/2006/relationships/image" Target="../media/image94.jpe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image" Target="../media/image100.jpeg"/><Relationship Id="rId3" Type="http://schemas.openxmlformats.org/officeDocument/2006/relationships/image" Target="../media/image101.png"/><Relationship Id="rId4" Type="http://schemas.openxmlformats.org/officeDocument/2006/relationships/image" Target="../media/image102.jpeg"/><Relationship Id="rId5" Type="http://schemas.openxmlformats.org/officeDocument/2006/relationships/image" Target="../media/image103.png"/><Relationship Id="rId6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jpeg"/><Relationship Id="rId7" Type="http://schemas.openxmlformats.org/officeDocument/2006/relationships/image" Target="../media/image110.jpeg"/><Relationship Id="rId8" Type="http://schemas.openxmlformats.org/officeDocument/2006/relationships/image" Target="../media/image111.png"/><Relationship Id="rId9" Type="http://schemas.openxmlformats.org/officeDocument/2006/relationships/image" Target="../media/image112.jpe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6.jpeg"/><Relationship Id="rId2" Type="http://schemas.openxmlformats.org/officeDocument/2006/relationships/image" Target="../media/image117.jpeg"/><Relationship Id="rId3" Type="http://schemas.openxmlformats.org/officeDocument/2006/relationships/image" Target="../media/image118.png"/><Relationship Id="rId4" Type="http://schemas.openxmlformats.org/officeDocument/2006/relationships/image" Target="../media/image119.jpe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Relationship Id="rId1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5" Type="http://schemas.openxmlformats.org/officeDocument/2006/relationships/image" Target="../media/image52.jpe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image" Target="../media/image59.png"/><Relationship Id="rId4" Type="http://schemas.openxmlformats.org/officeDocument/2006/relationships/image" Target="../media/image60.jpe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jpeg"/><Relationship Id="rId3" Type="http://schemas.openxmlformats.org/officeDocument/2006/relationships/image" Target="../media/image67.jpe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jpeg"/><Relationship Id="rId3" Type="http://schemas.openxmlformats.org/officeDocument/2006/relationships/image" Target="../media/image78.png"/><Relationship Id="rId4" Type="http://schemas.openxmlformats.org/officeDocument/2006/relationships/image" Target="../media/image79.jpe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0112040" cy="802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346680" y="178344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Impactos hidrometeorológicos de la lluvia sobre nieve en los Andes Subtropicales</a:t>
            </a: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: variabilidad espacial, temporal y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relevancia en la generación de crecidas nivo-pluviales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57200" y="3402720"/>
            <a:ext cx="8958600" cy="8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Lucas Glasner Vivanco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Guía: René Garreud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Co-Guía: James McPhee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124" name="Line 4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7315200" y="2468880"/>
            <a:ext cx="2690280" cy="151272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4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5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360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1" name="Group 3"/>
          <p:cNvGrpSpPr/>
          <p:nvPr/>
        </p:nvGrpSpPr>
        <p:grpSpPr>
          <a:xfrm>
            <a:off x="51120" y="5391720"/>
            <a:ext cx="247680" cy="247320"/>
            <a:chOff x="51120" y="5391720"/>
            <a:chExt cx="247680" cy="247320"/>
          </a:xfrm>
        </p:grpSpPr>
        <p:sp>
          <p:nvSpPr>
            <p:cNvPr id="362" name="CustomShape 4"/>
            <p:cNvSpPr/>
            <p:nvPr/>
          </p:nvSpPr>
          <p:spPr>
            <a:xfrm>
              <a:off x="168480" y="5420520"/>
              <a:ext cx="63720" cy="6408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5"/>
            <p:cNvSpPr/>
            <p:nvPr/>
          </p:nvSpPr>
          <p:spPr>
            <a:xfrm>
              <a:off x="84240" y="5391720"/>
              <a:ext cx="188280" cy="24732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6"/>
            <p:cNvSpPr/>
            <p:nvPr/>
          </p:nvSpPr>
          <p:spPr>
            <a:xfrm>
              <a:off x="51120" y="5479200"/>
              <a:ext cx="27360" cy="1260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7"/>
            <p:cNvSpPr/>
            <p:nvPr/>
          </p:nvSpPr>
          <p:spPr>
            <a:xfrm>
              <a:off x="52560" y="5430240"/>
              <a:ext cx="24480" cy="2268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8"/>
            <p:cNvSpPr/>
            <p:nvPr/>
          </p:nvSpPr>
          <p:spPr>
            <a:xfrm>
              <a:off x="52560" y="5518080"/>
              <a:ext cx="24480" cy="2304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9"/>
            <p:cNvSpPr/>
            <p:nvPr/>
          </p:nvSpPr>
          <p:spPr>
            <a:xfrm>
              <a:off x="271440" y="5479200"/>
              <a:ext cx="27360" cy="1260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10"/>
            <p:cNvSpPr/>
            <p:nvPr/>
          </p:nvSpPr>
          <p:spPr>
            <a:xfrm>
              <a:off x="270720" y="5430240"/>
              <a:ext cx="26280" cy="22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11"/>
            <p:cNvSpPr/>
            <p:nvPr/>
          </p:nvSpPr>
          <p:spPr>
            <a:xfrm>
              <a:off x="272880" y="5518080"/>
              <a:ext cx="25920" cy="22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0" name="CustomShape 12"/>
          <p:cNvSpPr/>
          <p:nvPr/>
        </p:nvSpPr>
        <p:spPr>
          <a:xfrm>
            <a:off x="-615600" y="5375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1" name="CustomShape 13"/>
          <p:cNvSpPr/>
          <p:nvPr/>
        </p:nvSpPr>
        <p:spPr>
          <a:xfrm>
            <a:off x="2560320" y="213120"/>
            <a:ext cx="5485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DATOS Y METODOS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6"/>
          <a:srcRect l="0" t="39062" r="24598" b="13442"/>
          <a:stretch/>
        </p:blipFill>
        <p:spPr>
          <a:xfrm>
            <a:off x="7589520" y="4114800"/>
            <a:ext cx="2376360" cy="149544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7"/>
          <a:stretch/>
        </p:blipFill>
        <p:spPr>
          <a:xfrm>
            <a:off x="8271360" y="893880"/>
            <a:ext cx="1423080" cy="141552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8"/>
          <a:stretch/>
        </p:blipFill>
        <p:spPr>
          <a:xfrm>
            <a:off x="5773320" y="2020680"/>
            <a:ext cx="1815120" cy="344556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9"/>
          <a:stretch/>
        </p:blipFill>
        <p:spPr>
          <a:xfrm>
            <a:off x="4663440" y="2140560"/>
            <a:ext cx="1056600" cy="347508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10"/>
          <a:stretch/>
        </p:blipFill>
        <p:spPr>
          <a:xfrm>
            <a:off x="6583680" y="1005840"/>
            <a:ext cx="1338480" cy="913320"/>
          </a:xfrm>
          <a:prstGeom prst="rect">
            <a:avLst/>
          </a:prstGeom>
          <a:ln>
            <a:noFill/>
          </a:ln>
        </p:spPr>
      </p:pic>
      <p:sp>
        <p:nvSpPr>
          <p:cNvPr id="377" name="CustomShape 14"/>
          <p:cNvSpPr/>
          <p:nvPr/>
        </p:nvSpPr>
        <p:spPr>
          <a:xfrm>
            <a:off x="4516560" y="2011680"/>
            <a:ext cx="2013120" cy="23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Cortés, G., &amp; Margulis, S. (2017)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8" name="CustomShape 15"/>
          <p:cNvSpPr/>
          <p:nvPr/>
        </p:nvSpPr>
        <p:spPr>
          <a:xfrm>
            <a:off x="496080" y="824040"/>
            <a:ext cx="3930840" cy="503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Estaciones meteorológicas y fluviométricas: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Distintos períodos de tiempo, algunas zonas no muy bien cubiertas. ¿Cuencas intervenidas?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Radiosonda de Quintero/Sto.Domingo: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Extenso y de uso validado en Chile Central (Garreud, 1993)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Producto grillado CR2MET: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Todo Chile en resolución temporal diaria de 1979/2020 y horizontal 0.05°x0.05°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SWE Reanálisis Cortés &amp; Margulis (2017):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Todos los Andes Subtropicales resolución temporal diaria de 1980/2015 y horizontal de 0.01°x0.01°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Cobertura nival MODIS: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Resolución temporal diaria desde 2000 hasta el presente. Resolución horizontal 500mx500m. Preprocesado para Andes Subtropicales en el observatorio andino IANIGLA-CR2 (Cara, 2018).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Reanálisis ERA5: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Resolución temporal horaria desde 1979 hasta el presente, resolución horizontal de 0.25°x0.25°.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Reanálisis ERA5-Land: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Resolución temporal horaria desde 1979 hasta el presente, variables atmosféricas e hidrológicas simultáneamente. Resolución horizontal de 0.1°x0.1° (9km)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Modelación Hidrológica:</a:t>
            </a:r>
            <a:endParaRPr b="0" lang="en-US" sz="11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WRF-Hydro, VIC, DHVSM, etc. Limitado a una cuenca.</a:t>
            </a:r>
            <a:endParaRPr b="0" lang="en-US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1"/>
          <a:stretch/>
        </p:blipFill>
        <p:spPr>
          <a:xfrm>
            <a:off x="4715280" y="914400"/>
            <a:ext cx="1739880" cy="1118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383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384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385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6" name="Group 3"/>
          <p:cNvGrpSpPr/>
          <p:nvPr/>
        </p:nvGrpSpPr>
        <p:grpSpPr>
          <a:xfrm>
            <a:off x="51120" y="5391720"/>
            <a:ext cx="247680" cy="247320"/>
            <a:chOff x="51120" y="5391720"/>
            <a:chExt cx="247680" cy="247320"/>
          </a:xfrm>
        </p:grpSpPr>
        <p:sp>
          <p:nvSpPr>
            <p:cNvPr id="387" name="CustomShape 4"/>
            <p:cNvSpPr/>
            <p:nvPr/>
          </p:nvSpPr>
          <p:spPr>
            <a:xfrm>
              <a:off x="168480" y="5420520"/>
              <a:ext cx="63720" cy="6408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5"/>
            <p:cNvSpPr/>
            <p:nvPr/>
          </p:nvSpPr>
          <p:spPr>
            <a:xfrm>
              <a:off x="84240" y="5391720"/>
              <a:ext cx="188280" cy="24732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6"/>
            <p:cNvSpPr/>
            <p:nvPr/>
          </p:nvSpPr>
          <p:spPr>
            <a:xfrm>
              <a:off x="51120" y="5479200"/>
              <a:ext cx="27360" cy="1260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7"/>
            <p:cNvSpPr/>
            <p:nvPr/>
          </p:nvSpPr>
          <p:spPr>
            <a:xfrm>
              <a:off x="52560" y="5430240"/>
              <a:ext cx="24480" cy="2268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8"/>
            <p:cNvSpPr/>
            <p:nvPr/>
          </p:nvSpPr>
          <p:spPr>
            <a:xfrm>
              <a:off x="52560" y="5518080"/>
              <a:ext cx="24480" cy="2304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9"/>
            <p:cNvSpPr/>
            <p:nvPr/>
          </p:nvSpPr>
          <p:spPr>
            <a:xfrm>
              <a:off x="271440" y="5479200"/>
              <a:ext cx="27360" cy="1260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10"/>
            <p:cNvSpPr/>
            <p:nvPr/>
          </p:nvSpPr>
          <p:spPr>
            <a:xfrm>
              <a:off x="270720" y="5430240"/>
              <a:ext cx="26280" cy="22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11"/>
            <p:cNvSpPr/>
            <p:nvPr/>
          </p:nvSpPr>
          <p:spPr>
            <a:xfrm>
              <a:off x="272880" y="5518080"/>
              <a:ext cx="25920" cy="22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5" name="CustomShape 12"/>
          <p:cNvSpPr/>
          <p:nvPr/>
        </p:nvSpPr>
        <p:spPr>
          <a:xfrm>
            <a:off x="-615600" y="5375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6" name="CustomShape 13"/>
          <p:cNvSpPr/>
          <p:nvPr/>
        </p:nvSpPr>
        <p:spPr>
          <a:xfrm>
            <a:off x="2560320" y="213120"/>
            <a:ext cx="5485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DATOS Y METODOS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7" name="Line 14"/>
          <p:cNvSpPr/>
          <p:nvPr/>
        </p:nvSpPr>
        <p:spPr>
          <a:xfrm>
            <a:off x="3275280" y="1058400"/>
            <a:ext cx="0" cy="393192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15"/>
          <p:cNvSpPr/>
          <p:nvPr/>
        </p:nvSpPr>
        <p:spPr>
          <a:xfrm>
            <a:off x="6786000" y="1060560"/>
            <a:ext cx="0" cy="393192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6"/>
          <p:cNvSpPr/>
          <p:nvPr/>
        </p:nvSpPr>
        <p:spPr>
          <a:xfrm>
            <a:off x="182880" y="1097280"/>
            <a:ext cx="3016440" cy="2485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Evaluación, selección y validación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Estudio de cuenca piloto del Río Maipo en el Manzano.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Ver relevancia y existencia de fenómenos ROS con radiosonda, estaciones en superficie y línea de nieves MODIS. Validar estos datos.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Validar productos grillados con las observaciones.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Evaluar el producto ERA5-Land, SWE reanálisis y CR2MET (ese orden).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00" name="CustomShape 17"/>
          <p:cNvSpPr/>
          <p:nvPr/>
        </p:nvSpPr>
        <p:spPr>
          <a:xfrm>
            <a:off x="3327840" y="1097280"/>
            <a:ext cx="3362760" cy="34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Análisis descriptivo y espacial para CC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hipsometría y realizar todo lo “GIS related”. Para usos de suelo utilizar dataset Zhao et al 2016.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Climatologías, zona de estudio y figuras generales para el cuerpo del manuscrito.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ROS quedan determinados con la altura límite de la nieve (o con SWE), la isoterma 0°C y la precipitación. 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ROS = True &lt;=&gt; Pr&gt;Pr_0, T&gt;0°C, SL&lt;FL o SWE&gt;SWE_0.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Calcular mapas y tendencias de ROS.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patrones sinópticos con un análisis compuesto de IVT, Z500 y SLP. De ser necesario clusterizar con 2 o 3 grupos por kmeans.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01" name="CustomShape 18"/>
          <p:cNvSpPr/>
          <p:nvPr/>
        </p:nvSpPr>
        <p:spPr>
          <a:xfrm>
            <a:off x="6786000" y="1096920"/>
            <a:ext cx="3382200" cy="3960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Análisis de impacto a escala de cuenca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Cuantificar la relevancia de los eventos ROS en la escorrentía extrema. 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Obtener caudales, de estaciones o si es grillado averiguar sobre el “routing”.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Análisis de extremos en series de tiempo caudales “goodness of fit”.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eventos de crecida y separar en flujo base y escorrentía directa.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Clasificar eventos de crecida en ROS/NO-ROS, atribuir propiedades (e.g caudal máx, área de influencia, %cobertura vegetal en área influencia, precipitación máxima, área pluvial, etc)</a:t>
            </a:r>
            <a:endParaRPr b="0" lang="en-US" sz="13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Aprender a correr un modelo hidrológico WRF-Hydro o VIC. Calibrar para una cuenca piloto y estudiar los ROS cuando se simula el escenario histórico con una anomalía de 4°C cada 100 años agregada sintéticamente.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5"/>
          <a:stretch/>
        </p:blipFill>
        <p:spPr>
          <a:xfrm>
            <a:off x="1008720" y="3846240"/>
            <a:ext cx="436680" cy="436680"/>
          </a:xfrm>
          <a:prstGeom prst="rect">
            <a:avLst/>
          </a:prstGeom>
          <a:ln>
            <a:noFill/>
          </a:ln>
        </p:spPr>
      </p:pic>
      <p:pic>
        <p:nvPicPr>
          <p:cNvPr id="403" name="" descr=""/>
          <p:cNvPicPr/>
          <p:nvPr/>
        </p:nvPicPr>
        <p:blipFill>
          <a:blip r:embed="rId6"/>
          <a:stretch/>
        </p:blipFill>
        <p:spPr>
          <a:xfrm>
            <a:off x="1645920" y="3824280"/>
            <a:ext cx="456120" cy="45612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7"/>
          <a:stretch/>
        </p:blipFill>
        <p:spPr>
          <a:xfrm>
            <a:off x="989280" y="4466880"/>
            <a:ext cx="456120" cy="45612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8"/>
          <a:stretch/>
        </p:blipFill>
        <p:spPr>
          <a:xfrm>
            <a:off x="1698480" y="4486320"/>
            <a:ext cx="352080" cy="4201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410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411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2" name="Group 3"/>
          <p:cNvGrpSpPr/>
          <p:nvPr/>
        </p:nvGrpSpPr>
        <p:grpSpPr>
          <a:xfrm>
            <a:off x="51120" y="5391720"/>
            <a:ext cx="247680" cy="247320"/>
            <a:chOff x="51120" y="5391720"/>
            <a:chExt cx="247680" cy="247320"/>
          </a:xfrm>
        </p:grpSpPr>
        <p:sp>
          <p:nvSpPr>
            <p:cNvPr id="413" name="CustomShape 4"/>
            <p:cNvSpPr/>
            <p:nvPr/>
          </p:nvSpPr>
          <p:spPr>
            <a:xfrm>
              <a:off x="168480" y="5420520"/>
              <a:ext cx="63720" cy="6408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5"/>
            <p:cNvSpPr/>
            <p:nvPr/>
          </p:nvSpPr>
          <p:spPr>
            <a:xfrm>
              <a:off x="84240" y="5391720"/>
              <a:ext cx="188280" cy="24732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6"/>
            <p:cNvSpPr/>
            <p:nvPr/>
          </p:nvSpPr>
          <p:spPr>
            <a:xfrm>
              <a:off x="51120" y="5479200"/>
              <a:ext cx="27360" cy="1260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7"/>
            <p:cNvSpPr/>
            <p:nvPr/>
          </p:nvSpPr>
          <p:spPr>
            <a:xfrm>
              <a:off x="52560" y="5430240"/>
              <a:ext cx="24480" cy="2268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8"/>
            <p:cNvSpPr/>
            <p:nvPr/>
          </p:nvSpPr>
          <p:spPr>
            <a:xfrm>
              <a:off x="52560" y="5518080"/>
              <a:ext cx="24480" cy="2304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9"/>
            <p:cNvSpPr/>
            <p:nvPr/>
          </p:nvSpPr>
          <p:spPr>
            <a:xfrm>
              <a:off x="271440" y="5479200"/>
              <a:ext cx="27360" cy="1260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10"/>
            <p:cNvSpPr/>
            <p:nvPr/>
          </p:nvSpPr>
          <p:spPr>
            <a:xfrm>
              <a:off x="270720" y="5430240"/>
              <a:ext cx="26280" cy="22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11"/>
            <p:cNvSpPr/>
            <p:nvPr/>
          </p:nvSpPr>
          <p:spPr>
            <a:xfrm>
              <a:off x="272880" y="5518080"/>
              <a:ext cx="25920" cy="22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1" name="CustomShape 12"/>
          <p:cNvSpPr/>
          <p:nvPr/>
        </p:nvSpPr>
        <p:spPr>
          <a:xfrm>
            <a:off x="-615600" y="5375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22" name="CustomShape 13"/>
          <p:cNvSpPr/>
          <p:nvPr/>
        </p:nvSpPr>
        <p:spPr>
          <a:xfrm>
            <a:off x="2560320" y="213120"/>
            <a:ext cx="5485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PLANIFICACION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5"/>
          <a:stretch/>
        </p:blipFill>
        <p:spPr>
          <a:xfrm>
            <a:off x="1005840" y="838800"/>
            <a:ext cx="8411400" cy="4555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4777200" y="1668240"/>
            <a:ext cx="4347000" cy="3016440"/>
          </a:xfrm>
          <a:prstGeom prst="rect">
            <a:avLst/>
          </a:prstGeom>
          <a:ln>
            <a:noFill/>
          </a:ln>
        </p:spPr>
      </p:pic>
      <p:grpSp>
        <p:nvGrpSpPr>
          <p:cNvPr id="425" name="Group 1"/>
          <p:cNvGrpSpPr/>
          <p:nvPr/>
        </p:nvGrpSpPr>
        <p:grpSpPr>
          <a:xfrm>
            <a:off x="91800" y="862920"/>
            <a:ext cx="4457880" cy="4073760"/>
            <a:chOff x="91800" y="862920"/>
            <a:chExt cx="4457880" cy="4073760"/>
          </a:xfrm>
        </p:grpSpPr>
        <p:pic>
          <p:nvPicPr>
            <p:cNvPr id="426" name="" descr=""/>
            <p:cNvPicPr/>
            <p:nvPr/>
          </p:nvPicPr>
          <p:blipFill>
            <a:blip r:embed="rId2"/>
            <a:srcRect l="0" t="0" r="29501" b="0"/>
            <a:stretch/>
          </p:blipFill>
          <p:spPr>
            <a:xfrm>
              <a:off x="91800" y="862920"/>
              <a:ext cx="4457880" cy="2427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7" name="" descr=""/>
            <p:cNvPicPr/>
            <p:nvPr/>
          </p:nvPicPr>
          <p:blipFill>
            <a:blip r:embed="rId3"/>
            <a:srcRect l="23981" t="0" r="35993" b="0"/>
            <a:stretch/>
          </p:blipFill>
          <p:spPr>
            <a:xfrm>
              <a:off x="3566160" y="3291840"/>
              <a:ext cx="930240" cy="16448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8" name="" descr=""/>
            <p:cNvPicPr/>
            <p:nvPr/>
          </p:nvPicPr>
          <p:blipFill>
            <a:blip r:embed="rId4"/>
            <a:srcRect l="27407" t="0" r="30900" b="0"/>
            <a:stretch/>
          </p:blipFill>
          <p:spPr>
            <a:xfrm>
              <a:off x="2651760" y="3383280"/>
              <a:ext cx="908640" cy="1542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9" name="" descr=""/>
            <p:cNvPicPr/>
            <p:nvPr/>
          </p:nvPicPr>
          <p:blipFill>
            <a:blip r:embed="rId5"/>
            <a:srcRect l="70451" t="18797" r="0" b="12884"/>
            <a:stretch/>
          </p:blipFill>
          <p:spPr>
            <a:xfrm>
              <a:off x="419400" y="3278880"/>
              <a:ext cx="1865520" cy="16578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0" name="Group 2"/>
          <p:cNvGrpSpPr/>
          <p:nvPr/>
        </p:nvGrpSpPr>
        <p:grpSpPr>
          <a:xfrm>
            <a:off x="-579600" y="5386320"/>
            <a:ext cx="2299320" cy="395640"/>
            <a:chOff x="-579600" y="5386320"/>
            <a:chExt cx="2299320" cy="395640"/>
          </a:xfrm>
        </p:grpSpPr>
        <p:grpSp>
          <p:nvGrpSpPr>
            <p:cNvPr id="431" name="Group 3"/>
            <p:cNvGrpSpPr/>
            <p:nvPr/>
          </p:nvGrpSpPr>
          <p:grpSpPr>
            <a:xfrm>
              <a:off x="91440" y="5386320"/>
              <a:ext cx="181800" cy="226440"/>
              <a:chOff x="91440" y="5386320"/>
              <a:chExt cx="181800" cy="226440"/>
            </a:xfrm>
          </p:grpSpPr>
          <p:sp>
            <p:nvSpPr>
              <p:cNvPr id="432" name="CustomShape 4"/>
              <p:cNvSpPr/>
              <p:nvPr/>
            </p:nvSpPr>
            <p:spPr>
              <a:xfrm>
                <a:off x="120600" y="5479920"/>
                <a:ext cx="127800" cy="104760"/>
              </a:xfrm>
              <a:custGeom>
                <a:avLst/>
                <a:gdLst/>
                <a:ahLst/>
                <a:rect l="l" t="t" r="r" b="b"/>
                <a:pathLst>
                  <a:path w="7783" h="594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5"/>
              <p:cNvSpPr/>
              <p:nvPr/>
            </p:nvSpPr>
            <p:spPr>
              <a:xfrm>
                <a:off x="91440" y="5386320"/>
                <a:ext cx="181800" cy="226440"/>
              </a:xfrm>
              <a:custGeom>
                <a:avLst/>
                <a:gdLst/>
                <a:ahLst/>
                <a:rect l="l" t="t" r="r" b="b"/>
                <a:pathLst>
                  <a:path w="11028" h="12734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4" name="CustomShape 6"/>
            <p:cNvSpPr/>
            <p:nvPr/>
          </p:nvSpPr>
          <p:spPr>
            <a:xfrm>
              <a:off x="-579600" y="5411520"/>
              <a:ext cx="2299320" cy="3704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073763"/>
                  </a:solidFill>
                  <a:latin typeface="Kalam"/>
                  <a:ea typeface="Kalam"/>
                </a:rPr>
                <a:t>RESULTADOS</a:t>
              </a:r>
              <a:endParaRPr b="0" lang="en-US" sz="600" spc="-1" strike="noStrike">
                <a:latin typeface="Arial"/>
              </a:endParaRPr>
            </a:p>
          </p:txBody>
        </p:sp>
      </p:grpSp>
      <p:sp>
        <p:nvSpPr>
          <p:cNvPr id="435" name="CustomShape 7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6" name="" descr=""/>
          <p:cNvPicPr/>
          <p:nvPr/>
        </p:nvPicPr>
        <p:blipFill>
          <a:blip r:embed="rId6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7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8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9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440" name="CustomShape 8"/>
          <p:cNvSpPr/>
          <p:nvPr/>
        </p:nvSpPr>
        <p:spPr>
          <a:xfrm>
            <a:off x="2560320" y="213120"/>
            <a:ext cx="5485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RESULTADOS INCIPIENTES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441" name="Group 9"/>
          <p:cNvGrpSpPr/>
          <p:nvPr/>
        </p:nvGrpSpPr>
        <p:grpSpPr>
          <a:xfrm>
            <a:off x="-16560" y="783360"/>
            <a:ext cx="10111320" cy="4593960"/>
            <a:chOff x="-16560" y="783360"/>
            <a:chExt cx="10111320" cy="4593960"/>
          </a:xfrm>
        </p:grpSpPr>
        <p:grpSp>
          <p:nvGrpSpPr>
            <p:cNvPr id="442" name="Group 10"/>
            <p:cNvGrpSpPr/>
            <p:nvPr/>
          </p:nvGrpSpPr>
          <p:grpSpPr>
            <a:xfrm>
              <a:off x="-16560" y="783360"/>
              <a:ext cx="10111320" cy="4593960"/>
              <a:chOff x="-16560" y="783360"/>
              <a:chExt cx="10111320" cy="4593960"/>
            </a:xfrm>
          </p:grpSpPr>
          <p:pic>
            <p:nvPicPr>
              <p:cNvPr id="443" name="" descr=""/>
              <p:cNvPicPr/>
              <p:nvPr/>
            </p:nvPicPr>
            <p:blipFill>
              <a:blip r:embed="rId10"/>
              <a:stretch/>
            </p:blipFill>
            <p:spPr>
              <a:xfrm>
                <a:off x="-16560" y="783360"/>
                <a:ext cx="4503240" cy="25102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4" name="" descr=""/>
              <p:cNvPicPr/>
              <p:nvPr/>
            </p:nvPicPr>
            <p:blipFill>
              <a:blip r:embed="rId11"/>
              <a:stretch/>
            </p:blipFill>
            <p:spPr>
              <a:xfrm>
                <a:off x="19080" y="3042360"/>
                <a:ext cx="4463280" cy="23349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5" name="" descr=""/>
              <p:cNvPicPr/>
              <p:nvPr/>
            </p:nvPicPr>
            <p:blipFill>
              <a:blip r:embed="rId12"/>
              <a:srcRect l="0" t="-21895" r="0" b="0"/>
              <a:stretch/>
            </p:blipFill>
            <p:spPr>
              <a:xfrm>
                <a:off x="4480560" y="933840"/>
                <a:ext cx="5614200" cy="366228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446" name="Line 11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0" y="0"/>
            <a:ext cx="10112040" cy="802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"/>
          <p:cNvSpPr/>
          <p:nvPr/>
        </p:nvSpPr>
        <p:spPr>
          <a:xfrm>
            <a:off x="346680" y="178344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Impactos hidrometeorológicos de la lluvia sobre nieve en cuencas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hidrográficas de Chile Central: variabilidad espacial, temporal y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relevancia en la generación de crecidas nivo-pluviales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457200" y="3402720"/>
            <a:ext cx="8958600" cy="8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Lucas Glasner Vivanco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Guía: René Garreud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Co-Guía: James McPhee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454" name="Line 4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10112040" cy="80244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640080" y="9216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72000" y="36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8642160" y="3672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9293040" y="3672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130" name="Line 2"/>
          <p:cNvSpPr/>
          <p:nvPr/>
        </p:nvSpPr>
        <p:spPr>
          <a:xfrm>
            <a:off x="-36000" y="80424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1" name="Group 3"/>
          <p:cNvGrpSpPr/>
          <p:nvPr/>
        </p:nvGrpSpPr>
        <p:grpSpPr>
          <a:xfrm>
            <a:off x="2347200" y="1828800"/>
            <a:ext cx="477720" cy="470520"/>
            <a:chOff x="2347200" y="1828800"/>
            <a:chExt cx="477720" cy="470520"/>
          </a:xfrm>
        </p:grpSpPr>
        <p:sp>
          <p:nvSpPr>
            <p:cNvPr id="132" name="CustomShape 4"/>
            <p:cNvSpPr/>
            <p:nvPr/>
          </p:nvSpPr>
          <p:spPr>
            <a:xfrm>
              <a:off x="2347200" y="1883880"/>
              <a:ext cx="477720" cy="415440"/>
            </a:xfrm>
            <a:custGeom>
              <a:avLst/>
              <a:gdLst/>
              <a:ahLst/>
              <a:rect l="l" t="t" r="r" b="b"/>
              <a:pathLst>
                <a:path w="12350" h="10744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5"/>
            <p:cNvSpPr/>
            <p:nvPr/>
          </p:nvSpPr>
          <p:spPr>
            <a:xfrm>
              <a:off x="2599560" y="1828800"/>
              <a:ext cx="221760" cy="163080"/>
            </a:xfrm>
            <a:custGeom>
              <a:avLst/>
              <a:gdLst/>
              <a:ahLst/>
              <a:rect l="l" t="t" r="r" b="b"/>
              <a:pathLst>
                <a:path w="5766" h="4254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roup 6"/>
          <p:cNvGrpSpPr/>
          <p:nvPr/>
        </p:nvGrpSpPr>
        <p:grpSpPr>
          <a:xfrm>
            <a:off x="7036200" y="1828800"/>
            <a:ext cx="338400" cy="338040"/>
            <a:chOff x="7036200" y="1828800"/>
            <a:chExt cx="338400" cy="338040"/>
          </a:xfrm>
        </p:grpSpPr>
        <p:sp>
          <p:nvSpPr>
            <p:cNvPr id="135" name="CustomShape 7"/>
            <p:cNvSpPr/>
            <p:nvPr/>
          </p:nvSpPr>
          <p:spPr>
            <a:xfrm>
              <a:off x="7196400" y="1868400"/>
              <a:ext cx="87480" cy="8748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8"/>
            <p:cNvSpPr/>
            <p:nvPr/>
          </p:nvSpPr>
          <p:spPr>
            <a:xfrm>
              <a:off x="7081560" y="1828800"/>
              <a:ext cx="257400" cy="33804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9"/>
            <p:cNvSpPr/>
            <p:nvPr/>
          </p:nvSpPr>
          <p:spPr>
            <a:xfrm>
              <a:off x="7036200" y="1948320"/>
              <a:ext cx="37800" cy="176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0"/>
            <p:cNvSpPr/>
            <p:nvPr/>
          </p:nvSpPr>
          <p:spPr>
            <a:xfrm>
              <a:off x="7038360" y="1881360"/>
              <a:ext cx="33480" cy="3168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11"/>
            <p:cNvSpPr/>
            <p:nvPr/>
          </p:nvSpPr>
          <p:spPr>
            <a:xfrm>
              <a:off x="7038000" y="2001240"/>
              <a:ext cx="33840" cy="3204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12"/>
            <p:cNvSpPr/>
            <p:nvPr/>
          </p:nvSpPr>
          <p:spPr>
            <a:xfrm>
              <a:off x="7336800" y="1948320"/>
              <a:ext cx="37800" cy="176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3"/>
            <p:cNvSpPr/>
            <p:nvPr/>
          </p:nvSpPr>
          <p:spPr>
            <a:xfrm>
              <a:off x="7336080" y="1881360"/>
              <a:ext cx="36000" cy="31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14"/>
            <p:cNvSpPr/>
            <p:nvPr/>
          </p:nvSpPr>
          <p:spPr>
            <a:xfrm>
              <a:off x="7338600" y="2001240"/>
              <a:ext cx="36000" cy="31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" name="Group 15"/>
          <p:cNvGrpSpPr/>
          <p:nvPr/>
        </p:nvGrpSpPr>
        <p:grpSpPr>
          <a:xfrm>
            <a:off x="9124560" y="1828800"/>
            <a:ext cx="322560" cy="401400"/>
            <a:chOff x="9124560" y="1828800"/>
            <a:chExt cx="322560" cy="401400"/>
          </a:xfrm>
        </p:grpSpPr>
        <p:sp>
          <p:nvSpPr>
            <p:cNvPr id="144" name="CustomShape 16"/>
            <p:cNvSpPr/>
            <p:nvPr/>
          </p:nvSpPr>
          <p:spPr>
            <a:xfrm>
              <a:off x="9176400" y="1994400"/>
              <a:ext cx="226800" cy="186120"/>
            </a:xfrm>
            <a:custGeom>
              <a:avLst/>
              <a:gdLst/>
              <a:ahLst/>
              <a:rect l="l" t="t" r="r" b="b"/>
              <a:pathLst>
                <a:path w="7783" h="594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17"/>
            <p:cNvSpPr/>
            <p:nvPr/>
          </p:nvSpPr>
          <p:spPr>
            <a:xfrm>
              <a:off x="9124560" y="1828800"/>
              <a:ext cx="322560" cy="401400"/>
            </a:xfrm>
            <a:custGeom>
              <a:avLst/>
              <a:gdLst/>
              <a:ahLst/>
              <a:rect l="l" t="t" r="r" b="b"/>
              <a:pathLst>
                <a:path w="11028" h="12734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" name="Group 18"/>
          <p:cNvGrpSpPr/>
          <p:nvPr/>
        </p:nvGrpSpPr>
        <p:grpSpPr>
          <a:xfrm>
            <a:off x="554400" y="1828800"/>
            <a:ext cx="470520" cy="442440"/>
            <a:chOff x="554400" y="1828800"/>
            <a:chExt cx="470520" cy="442440"/>
          </a:xfrm>
        </p:grpSpPr>
        <p:sp>
          <p:nvSpPr>
            <p:cNvPr id="147" name="CustomShape 19"/>
            <p:cNvSpPr/>
            <p:nvPr/>
          </p:nvSpPr>
          <p:spPr>
            <a:xfrm>
              <a:off x="721080" y="2078640"/>
              <a:ext cx="25920" cy="24840"/>
            </a:xfrm>
            <a:custGeom>
              <a:avLst/>
              <a:gdLst/>
              <a:ahLst/>
              <a:rect l="l" t="t" r="r" b="b"/>
              <a:pathLst>
                <a:path w="726" h="695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20"/>
            <p:cNvSpPr/>
            <p:nvPr/>
          </p:nvSpPr>
          <p:spPr>
            <a:xfrm>
              <a:off x="833760" y="2078640"/>
              <a:ext cx="24840" cy="24840"/>
            </a:xfrm>
            <a:custGeom>
              <a:avLst/>
              <a:gdLst/>
              <a:ahLst/>
              <a:rect l="l" t="t" r="r" b="b"/>
              <a:pathLst>
                <a:path w="694" h="69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21"/>
            <p:cNvSpPr/>
            <p:nvPr/>
          </p:nvSpPr>
          <p:spPr>
            <a:xfrm>
              <a:off x="554400" y="1828800"/>
              <a:ext cx="470520" cy="442440"/>
            </a:xfrm>
            <a:custGeom>
              <a:avLst/>
              <a:gdLst/>
              <a:ahLst/>
              <a:rect l="l" t="t" r="r" b="b"/>
              <a:pathLst>
                <a:path w="12162" h="11438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22"/>
            <p:cNvSpPr/>
            <p:nvPr/>
          </p:nvSpPr>
          <p:spPr>
            <a:xfrm>
              <a:off x="860760" y="1884960"/>
              <a:ext cx="82440" cy="81000"/>
            </a:xfrm>
            <a:custGeom>
              <a:avLst/>
              <a:gdLst/>
              <a:ahLst/>
              <a:rect l="l" t="t" r="r" b="b"/>
              <a:pathLst>
                <a:path w="2174" h="2143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23"/>
            <p:cNvSpPr/>
            <p:nvPr/>
          </p:nvSpPr>
          <p:spPr>
            <a:xfrm>
              <a:off x="637920" y="1884960"/>
              <a:ext cx="79920" cy="81000"/>
            </a:xfrm>
            <a:custGeom>
              <a:avLst/>
              <a:gdLst/>
              <a:ahLst/>
              <a:rect l="l" t="t" r="r" b="b"/>
              <a:pathLst>
                <a:path w="2111" h="2143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" name="CustomShape 24"/>
          <p:cNvSpPr/>
          <p:nvPr/>
        </p:nvSpPr>
        <p:spPr>
          <a:xfrm>
            <a:off x="-354240" y="234684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MOTIVACIÓN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3" name="CustomShape 25"/>
          <p:cNvSpPr/>
          <p:nvPr/>
        </p:nvSpPr>
        <p:spPr>
          <a:xfrm>
            <a:off x="-354240" y="2926080"/>
            <a:ext cx="2299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Personal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4" name="CustomShape 26"/>
          <p:cNvSpPr/>
          <p:nvPr/>
        </p:nvSpPr>
        <p:spPr>
          <a:xfrm>
            <a:off x="1410120" y="234180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HIDROLOGIA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CLIMATOLOGÍA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5" name="CustomShape 27"/>
          <p:cNvSpPr/>
          <p:nvPr/>
        </p:nvSpPr>
        <p:spPr>
          <a:xfrm>
            <a:off x="1368000" y="2926080"/>
            <a:ext cx="2299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Best friends forever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6" name="CustomShape 28"/>
          <p:cNvSpPr/>
          <p:nvPr/>
        </p:nvSpPr>
        <p:spPr>
          <a:xfrm>
            <a:off x="4580640" y="1828800"/>
            <a:ext cx="466920" cy="46692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9"/>
          <p:cNvSpPr/>
          <p:nvPr/>
        </p:nvSpPr>
        <p:spPr>
          <a:xfrm>
            <a:off x="3311280" y="2316960"/>
            <a:ext cx="301644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LLUVIA SOBRE NIEVE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RAIN ON SNOW (ROS)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8" name="CustomShape 30"/>
          <p:cNvSpPr/>
          <p:nvPr/>
        </p:nvSpPr>
        <p:spPr>
          <a:xfrm>
            <a:off x="3666240" y="2926080"/>
            <a:ext cx="2299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Revisión bibliográfica y “estado del arte”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CustomShape 31"/>
          <p:cNvSpPr/>
          <p:nvPr/>
        </p:nvSpPr>
        <p:spPr>
          <a:xfrm>
            <a:off x="6042240" y="2305440"/>
            <a:ext cx="237564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PROPUESTA DE INVESTIGACIÓN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0" name="CustomShape 32"/>
          <p:cNvSpPr/>
          <p:nvPr/>
        </p:nvSpPr>
        <p:spPr>
          <a:xfrm>
            <a:off x="6042240" y="2926080"/>
            <a:ext cx="2299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Metodología y planificación de actividades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33"/>
          <p:cNvSpPr/>
          <p:nvPr/>
        </p:nvSpPr>
        <p:spPr>
          <a:xfrm>
            <a:off x="8094240" y="2342160"/>
            <a:ext cx="2375640" cy="39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RESULTADOS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2" name="CustomShape 34"/>
          <p:cNvSpPr/>
          <p:nvPr/>
        </p:nvSpPr>
        <p:spPr>
          <a:xfrm>
            <a:off x="8115840" y="2926080"/>
            <a:ext cx="229932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Preliminar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6171480" y="914400"/>
            <a:ext cx="3245760" cy="210204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640080" y="9144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72000" y="-36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8642160" y="3600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5"/>
          <a:stretch/>
        </p:blipFill>
        <p:spPr>
          <a:xfrm>
            <a:off x="9293040" y="36000"/>
            <a:ext cx="784440" cy="78444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6"/>
          <a:stretch/>
        </p:blipFill>
        <p:spPr>
          <a:xfrm>
            <a:off x="137160" y="1124280"/>
            <a:ext cx="5605560" cy="381168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3618720" y="1235160"/>
            <a:ext cx="2101320" cy="287784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110880" y="4718880"/>
            <a:ext cx="1918440" cy="2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Treut et al., 2007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6035040" y="837720"/>
            <a:ext cx="3564360" cy="2306160"/>
          </a:xfrm>
          <a:prstGeom prst="rect">
            <a:avLst/>
          </a:prstGeom>
          <a:ln>
            <a:noFill/>
          </a:ln>
        </p:spPr>
      </p:pic>
      <p:sp>
        <p:nvSpPr>
          <p:cNvPr id="174" name="Line 5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5" name="Group 6"/>
          <p:cNvGrpSpPr/>
          <p:nvPr/>
        </p:nvGrpSpPr>
        <p:grpSpPr>
          <a:xfrm>
            <a:off x="43200" y="5394960"/>
            <a:ext cx="276120" cy="259560"/>
            <a:chOff x="43200" y="5394960"/>
            <a:chExt cx="276120" cy="259560"/>
          </a:xfrm>
        </p:grpSpPr>
        <p:sp>
          <p:nvSpPr>
            <p:cNvPr id="176" name="CustomShape 7"/>
            <p:cNvSpPr/>
            <p:nvPr/>
          </p:nvSpPr>
          <p:spPr>
            <a:xfrm>
              <a:off x="141120" y="5541840"/>
              <a:ext cx="14760" cy="14040"/>
            </a:xfrm>
            <a:custGeom>
              <a:avLst/>
              <a:gdLst/>
              <a:ahLst/>
              <a:rect l="l" t="t" r="r" b="b"/>
              <a:pathLst>
                <a:path w="726" h="695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8"/>
            <p:cNvSpPr/>
            <p:nvPr/>
          </p:nvSpPr>
          <p:spPr>
            <a:xfrm>
              <a:off x="207360" y="5541840"/>
              <a:ext cx="14040" cy="14040"/>
            </a:xfrm>
            <a:custGeom>
              <a:avLst/>
              <a:gdLst/>
              <a:ahLst/>
              <a:rect l="l" t="t" r="r" b="b"/>
              <a:pathLst>
                <a:path w="694" h="69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9"/>
            <p:cNvSpPr/>
            <p:nvPr/>
          </p:nvSpPr>
          <p:spPr>
            <a:xfrm>
              <a:off x="43200" y="5394960"/>
              <a:ext cx="276120" cy="259560"/>
            </a:xfrm>
            <a:custGeom>
              <a:avLst/>
              <a:gdLst/>
              <a:ahLst/>
              <a:rect l="l" t="t" r="r" b="b"/>
              <a:pathLst>
                <a:path w="12162" h="11438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10"/>
            <p:cNvSpPr/>
            <p:nvPr/>
          </p:nvSpPr>
          <p:spPr>
            <a:xfrm>
              <a:off x="223200" y="5428080"/>
              <a:ext cx="47880" cy="47160"/>
            </a:xfrm>
            <a:custGeom>
              <a:avLst/>
              <a:gdLst/>
              <a:ahLst/>
              <a:rect l="l" t="t" r="r" b="b"/>
              <a:pathLst>
                <a:path w="2174" h="2143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11"/>
            <p:cNvSpPr/>
            <p:nvPr/>
          </p:nvSpPr>
          <p:spPr>
            <a:xfrm>
              <a:off x="92160" y="5428080"/>
              <a:ext cx="46800" cy="47160"/>
            </a:xfrm>
            <a:custGeom>
              <a:avLst/>
              <a:gdLst/>
              <a:ahLst/>
              <a:rect l="l" t="t" r="r" b="b"/>
              <a:pathLst>
                <a:path w="2111" h="2143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1" name="CustomShape 12"/>
          <p:cNvSpPr/>
          <p:nvPr/>
        </p:nvSpPr>
        <p:spPr>
          <a:xfrm>
            <a:off x="-565200" y="538920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MOTIVACIÓN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182" name="Group 13"/>
          <p:cNvGrpSpPr/>
          <p:nvPr/>
        </p:nvGrpSpPr>
        <p:grpSpPr>
          <a:xfrm>
            <a:off x="5835960" y="803520"/>
            <a:ext cx="4038480" cy="4784400"/>
            <a:chOff x="5835960" y="803520"/>
            <a:chExt cx="4038480" cy="4784400"/>
          </a:xfrm>
        </p:grpSpPr>
        <p:pic>
          <p:nvPicPr>
            <p:cNvPr id="183" name="" descr=""/>
            <p:cNvPicPr/>
            <p:nvPr/>
          </p:nvPicPr>
          <p:blipFill>
            <a:blip r:embed="rId8"/>
            <a:stretch/>
          </p:blipFill>
          <p:spPr>
            <a:xfrm>
              <a:off x="5878440" y="803520"/>
              <a:ext cx="3996000" cy="27907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" descr=""/>
            <p:cNvPicPr/>
            <p:nvPr/>
          </p:nvPicPr>
          <p:blipFill>
            <a:blip r:embed="rId9"/>
            <a:stretch/>
          </p:blipFill>
          <p:spPr>
            <a:xfrm>
              <a:off x="7955280" y="3621600"/>
              <a:ext cx="1919160" cy="19558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" descr=""/>
            <p:cNvPicPr/>
            <p:nvPr/>
          </p:nvPicPr>
          <p:blipFill>
            <a:blip r:embed="rId10"/>
            <a:stretch/>
          </p:blipFill>
          <p:spPr>
            <a:xfrm>
              <a:off x="5888880" y="3621600"/>
              <a:ext cx="1966320" cy="196632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6" name="CustomShape 14"/>
            <p:cNvSpPr/>
            <p:nvPr/>
          </p:nvSpPr>
          <p:spPr>
            <a:xfrm>
              <a:off x="5925600" y="825840"/>
              <a:ext cx="2531160" cy="23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Desembocadura del río Rapel (VI Región)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187" name="CustomShape 15"/>
            <p:cNvSpPr/>
            <p:nvPr/>
          </p:nvSpPr>
          <p:spPr>
            <a:xfrm>
              <a:off x="5835960" y="3621600"/>
              <a:ext cx="131508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Cerro Carpa y Stgo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188" name="CustomShape 16"/>
            <p:cNvSpPr/>
            <p:nvPr/>
          </p:nvSpPr>
          <p:spPr>
            <a:xfrm>
              <a:off x="7921440" y="3621600"/>
              <a:ext cx="1319760" cy="273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Cerro Altar y Plomo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226080"/>
            <a:ext cx="9069120" cy="94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195" name="Line 3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6" name="Group 4"/>
          <p:cNvGrpSpPr/>
          <p:nvPr/>
        </p:nvGrpSpPr>
        <p:grpSpPr>
          <a:xfrm>
            <a:off x="69840" y="5284800"/>
            <a:ext cx="311040" cy="306360"/>
            <a:chOff x="69840" y="5284800"/>
            <a:chExt cx="311040" cy="306360"/>
          </a:xfrm>
        </p:grpSpPr>
        <p:sp>
          <p:nvSpPr>
            <p:cNvPr id="197" name="CustomShape 5"/>
            <p:cNvSpPr/>
            <p:nvPr/>
          </p:nvSpPr>
          <p:spPr>
            <a:xfrm>
              <a:off x="69840" y="5320800"/>
              <a:ext cx="311040" cy="270360"/>
            </a:xfrm>
            <a:custGeom>
              <a:avLst/>
              <a:gdLst/>
              <a:ahLst/>
              <a:rect l="l" t="t" r="r" b="b"/>
              <a:pathLst>
                <a:path w="12350" h="10744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6"/>
            <p:cNvSpPr/>
            <p:nvPr/>
          </p:nvSpPr>
          <p:spPr>
            <a:xfrm>
              <a:off x="234360" y="5284800"/>
              <a:ext cx="144360" cy="105840"/>
            </a:xfrm>
            <a:custGeom>
              <a:avLst/>
              <a:gdLst/>
              <a:ahLst/>
              <a:rect l="l" t="t" r="r" b="b"/>
              <a:pathLst>
                <a:path w="5766" h="4254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CustomShape 7"/>
          <p:cNvSpPr/>
          <p:nvPr/>
        </p:nvSpPr>
        <p:spPr>
          <a:xfrm>
            <a:off x="2651760" y="-13680"/>
            <a:ext cx="50281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HIDROLOGIA SUPERFICIAL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200" name="Group 8"/>
          <p:cNvGrpSpPr/>
          <p:nvPr/>
        </p:nvGrpSpPr>
        <p:grpSpPr>
          <a:xfrm>
            <a:off x="91440" y="858960"/>
            <a:ext cx="11952360" cy="2504160"/>
            <a:chOff x="91440" y="858960"/>
            <a:chExt cx="11952360" cy="2504160"/>
          </a:xfrm>
        </p:grpSpPr>
        <p:pic>
          <p:nvPicPr>
            <p:cNvPr id="201" name="" descr=""/>
            <p:cNvPicPr/>
            <p:nvPr/>
          </p:nvPicPr>
          <p:blipFill>
            <a:blip r:embed="rId5"/>
            <a:stretch/>
          </p:blipFill>
          <p:spPr>
            <a:xfrm>
              <a:off x="7146000" y="858960"/>
              <a:ext cx="2847240" cy="22104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2" name="CustomShape 9"/>
            <p:cNvSpPr/>
            <p:nvPr/>
          </p:nvSpPr>
          <p:spPr>
            <a:xfrm>
              <a:off x="7956720" y="3017520"/>
              <a:ext cx="4087080" cy="34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https://wolfriver.org/whats-a-watershed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03" name="CustomShape 10"/>
            <p:cNvSpPr/>
            <p:nvPr/>
          </p:nvSpPr>
          <p:spPr>
            <a:xfrm>
              <a:off x="91440" y="914400"/>
              <a:ext cx="4022280" cy="642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Cuenca hidrográfica:  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Terreno cuyo drenaje natural lleva a una única salida. Delimitada por la línea de altas cumbres o </a:t>
              </a: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divisoria de aguas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300" spc="-1" strike="noStrike">
                <a:latin typeface="Arial"/>
              </a:endParaRPr>
            </a:p>
          </p:txBody>
        </p:sp>
      </p:grpSp>
      <p:grpSp>
        <p:nvGrpSpPr>
          <p:cNvPr id="204" name="Group 11"/>
          <p:cNvGrpSpPr/>
          <p:nvPr/>
        </p:nvGrpSpPr>
        <p:grpSpPr>
          <a:xfrm>
            <a:off x="4156200" y="858960"/>
            <a:ext cx="2952720" cy="4591080"/>
            <a:chOff x="4156200" y="858960"/>
            <a:chExt cx="2952720" cy="4591080"/>
          </a:xfrm>
        </p:grpSpPr>
        <p:pic>
          <p:nvPicPr>
            <p:cNvPr id="205" name="" descr=""/>
            <p:cNvPicPr/>
            <p:nvPr/>
          </p:nvPicPr>
          <p:blipFill>
            <a:blip r:embed="rId6"/>
            <a:srcRect l="29620" t="4833" r="33885" b="1616"/>
            <a:stretch/>
          </p:blipFill>
          <p:spPr>
            <a:xfrm>
              <a:off x="5721840" y="3165120"/>
              <a:ext cx="1352160" cy="22849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" name="" descr=""/>
            <p:cNvPicPr/>
            <p:nvPr/>
          </p:nvPicPr>
          <p:blipFill>
            <a:blip r:embed="rId7"/>
            <a:srcRect l="37051" t="5243" r="0" b="5586"/>
            <a:stretch/>
          </p:blipFill>
          <p:spPr>
            <a:xfrm>
              <a:off x="4156200" y="858960"/>
              <a:ext cx="1550880" cy="155304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07" name="" descr=""/>
            <p:cNvPicPr/>
            <p:nvPr/>
          </p:nvPicPr>
          <p:blipFill>
            <a:blip r:embed="rId8"/>
            <a:srcRect l="25544" t="3217" r="34542" b="1640"/>
            <a:stretch/>
          </p:blipFill>
          <p:spPr>
            <a:xfrm>
              <a:off x="5754240" y="858960"/>
              <a:ext cx="1354680" cy="2284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8" name="Line 12"/>
            <p:cNvSpPr/>
            <p:nvPr/>
          </p:nvSpPr>
          <p:spPr>
            <a:xfrm>
              <a:off x="5342400" y="1554120"/>
              <a:ext cx="457200" cy="91440"/>
            </a:xfrm>
            <a:prstGeom prst="line">
              <a:avLst/>
            </a:prstGeom>
            <a:ln w="64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Line 13"/>
            <p:cNvSpPr/>
            <p:nvPr/>
          </p:nvSpPr>
          <p:spPr>
            <a:xfrm>
              <a:off x="5342400" y="1554120"/>
              <a:ext cx="548640" cy="2377440"/>
            </a:xfrm>
            <a:prstGeom prst="line">
              <a:avLst/>
            </a:prstGeom>
            <a:ln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0" name="Group 14"/>
          <p:cNvGrpSpPr/>
          <p:nvPr/>
        </p:nvGrpSpPr>
        <p:grpSpPr>
          <a:xfrm>
            <a:off x="208080" y="1566360"/>
            <a:ext cx="9757800" cy="4182480"/>
            <a:chOff x="208080" y="1566360"/>
            <a:chExt cx="9757800" cy="4182480"/>
          </a:xfrm>
        </p:grpSpPr>
        <p:pic>
          <p:nvPicPr>
            <p:cNvPr id="211" name="" descr=""/>
            <p:cNvPicPr/>
            <p:nvPr/>
          </p:nvPicPr>
          <p:blipFill>
            <a:blip r:embed="rId9"/>
            <a:stretch/>
          </p:blipFill>
          <p:spPr>
            <a:xfrm>
              <a:off x="7406640" y="3206520"/>
              <a:ext cx="2559240" cy="23594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2" name="CustomShape 15"/>
            <p:cNvSpPr/>
            <p:nvPr/>
          </p:nvSpPr>
          <p:spPr>
            <a:xfrm>
              <a:off x="7783560" y="5517360"/>
              <a:ext cx="1944000" cy="231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Xia, Y., Mocko, D. (2017)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13" name="CustomShape 16"/>
            <p:cNvSpPr/>
            <p:nvPr/>
          </p:nvSpPr>
          <p:spPr>
            <a:xfrm>
              <a:off x="208080" y="1566360"/>
              <a:ext cx="3179880" cy="1932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Principales procesos hidrológicos: 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1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Precipitación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Infiltración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Evapotranspiración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Intercepción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Flujos subterráneos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Sublimación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1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Escorrentía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...</a:t>
              </a:r>
              <a:endParaRPr b="0" lang="en-US" sz="1300" spc="-1" strike="noStrike">
                <a:latin typeface="Arial"/>
              </a:endParaRPr>
            </a:p>
          </p:txBody>
        </p:sp>
      </p:grpSp>
      <p:grpSp>
        <p:nvGrpSpPr>
          <p:cNvPr id="214" name="Group 17"/>
          <p:cNvGrpSpPr/>
          <p:nvPr/>
        </p:nvGrpSpPr>
        <p:grpSpPr>
          <a:xfrm>
            <a:off x="1280160" y="2743200"/>
            <a:ext cx="4240440" cy="2778840"/>
            <a:chOff x="1280160" y="2743200"/>
            <a:chExt cx="4240440" cy="2778840"/>
          </a:xfrm>
        </p:grpSpPr>
        <p:grpSp>
          <p:nvGrpSpPr>
            <p:cNvPr id="215" name="Group 18"/>
            <p:cNvGrpSpPr/>
            <p:nvPr/>
          </p:nvGrpSpPr>
          <p:grpSpPr>
            <a:xfrm>
              <a:off x="1280160" y="4023360"/>
              <a:ext cx="4240440" cy="1498680"/>
              <a:chOff x="1280160" y="4023360"/>
              <a:chExt cx="4240440" cy="1498680"/>
            </a:xfrm>
          </p:grpSpPr>
          <p:pic>
            <p:nvPicPr>
              <p:cNvPr id="216" name="" descr=""/>
              <p:cNvPicPr/>
              <p:nvPr/>
            </p:nvPicPr>
            <p:blipFill>
              <a:blip r:embed="rId10"/>
              <a:stretch/>
            </p:blipFill>
            <p:spPr>
              <a:xfrm>
                <a:off x="1589760" y="4080960"/>
                <a:ext cx="3930840" cy="121860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17" name="CustomShape 19"/>
              <p:cNvSpPr/>
              <p:nvPr/>
            </p:nvSpPr>
            <p:spPr>
              <a:xfrm>
                <a:off x="1681920" y="5232960"/>
                <a:ext cx="3767040" cy="2890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A    M    J    J    A    S    O    N    D    E    F   M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18" name="CustomShape 20"/>
              <p:cNvSpPr/>
              <p:nvPr/>
            </p:nvSpPr>
            <p:spPr>
              <a:xfrm>
                <a:off x="1280160" y="4023360"/>
                <a:ext cx="675000" cy="5281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Q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19" name="CustomShape 21"/>
            <p:cNvSpPr/>
            <p:nvPr/>
          </p:nvSpPr>
          <p:spPr>
            <a:xfrm>
              <a:off x="1773360" y="2743200"/>
              <a:ext cx="3565080" cy="11952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Régimen Hidrológico de una cuenca: 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Clasificación a partir de la estacionalidad de los caudales, la cual permite inferir los principales procesos hidrológicos. </a:t>
              </a:r>
              <a:endParaRPr b="0" lang="en-US" sz="1300" spc="-1" strike="noStrike">
                <a:latin typeface="Arial"/>
              </a:endParaRPr>
            </a:p>
            <a:p>
              <a:pPr marL="216000" indent="-21492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E.g. Pluvial, Nival, Nivo-Pluvial, Glaciar, etc</a:t>
              </a:r>
              <a:endParaRPr b="0" lang="en-US" sz="1300" spc="-1" strike="noStrike">
                <a:latin typeface="Arial"/>
              </a:endParaRPr>
            </a:p>
          </p:txBody>
        </p:sp>
      </p:grpSp>
      <p:sp>
        <p:nvSpPr>
          <p:cNvPr id="220" name="CustomShape 22"/>
          <p:cNvSpPr/>
          <p:nvPr/>
        </p:nvSpPr>
        <p:spPr>
          <a:xfrm>
            <a:off x="-543600" y="5339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HIDROMETEO</a:t>
            </a:r>
            <a:endParaRPr b="0" lang="en-US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"/>
          <p:cNvGrpSpPr/>
          <p:nvPr/>
        </p:nvGrpSpPr>
        <p:grpSpPr>
          <a:xfrm>
            <a:off x="457200" y="3104640"/>
            <a:ext cx="3016440" cy="2565000"/>
            <a:chOff x="457200" y="3104640"/>
            <a:chExt cx="3016440" cy="2565000"/>
          </a:xfrm>
        </p:grpSpPr>
        <p:pic>
          <p:nvPicPr>
            <p:cNvPr id="222" name="" descr=""/>
            <p:cNvPicPr/>
            <p:nvPr/>
          </p:nvPicPr>
          <p:blipFill>
            <a:blip r:embed="rId1"/>
            <a:stretch/>
          </p:blipFill>
          <p:spPr>
            <a:xfrm>
              <a:off x="457200" y="3104640"/>
              <a:ext cx="3016440" cy="2565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" descr=""/>
            <p:cNvPicPr/>
            <p:nvPr/>
          </p:nvPicPr>
          <p:blipFill>
            <a:blip r:embed="rId2"/>
            <a:stretch/>
          </p:blipFill>
          <p:spPr>
            <a:xfrm>
              <a:off x="1132920" y="5254560"/>
              <a:ext cx="1792080" cy="41508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5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6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228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9" name="Group 3"/>
          <p:cNvGrpSpPr/>
          <p:nvPr/>
        </p:nvGrpSpPr>
        <p:grpSpPr>
          <a:xfrm>
            <a:off x="69840" y="5284800"/>
            <a:ext cx="311040" cy="306360"/>
            <a:chOff x="69840" y="5284800"/>
            <a:chExt cx="311040" cy="306360"/>
          </a:xfrm>
        </p:grpSpPr>
        <p:sp>
          <p:nvSpPr>
            <p:cNvPr id="230" name="CustomShape 4"/>
            <p:cNvSpPr/>
            <p:nvPr/>
          </p:nvSpPr>
          <p:spPr>
            <a:xfrm>
              <a:off x="69840" y="5320800"/>
              <a:ext cx="311040" cy="270360"/>
            </a:xfrm>
            <a:custGeom>
              <a:avLst/>
              <a:gdLst/>
              <a:ahLst/>
              <a:rect l="l" t="t" r="r" b="b"/>
              <a:pathLst>
                <a:path w="12350" h="10744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5"/>
            <p:cNvSpPr/>
            <p:nvPr/>
          </p:nvSpPr>
          <p:spPr>
            <a:xfrm>
              <a:off x="234360" y="5284800"/>
              <a:ext cx="144360" cy="105840"/>
            </a:xfrm>
            <a:custGeom>
              <a:avLst/>
              <a:gdLst/>
              <a:ahLst/>
              <a:rect l="l" t="t" r="r" b="b"/>
              <a:pathLst>
                <a:path w="5766" h="4254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2" name="CustomShape 6"/>
          <p:cNvSpPr/>
          <p:nvPr/>
        </p:nvSpPr>
        <p:spPr>
          <a:xfrm>
            <a:off x="2560320" y="-55440"/>
            <a:ext cx="5485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TORMENTAS, CRECIDAS Y MARCO FÍSICO/CONCEPTUAL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-543600" y="5339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HIDROMETEO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-543600" y="5339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HIDROMETEO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35" name="Group 9"/>
          <p:cNvGrpSpPr/>
          <p:nvPr/>
        </p:nvGrpSpPr>
        <p:grpSpPr>
          <a:xfrm>
            <a:off x="296640" y="820080"/>
            <a:ext cx="6490800" cy="2729880"/>
            <a:chOff x="296640" y="820080"/>
            <a:chExt cx="6490800" cy="2729880"/>
          </a:xfrm>
        </p:grpSpPr>
        <p:grpSp>
          <p:nvGrpSpPr>
            <p:cNvPr id="236" name="Group 10"/>
            <p:cNvGrpSpPr/>
            <p:nvPr/>
          </p:nvGrpSpPr>
          <p:grpSpPr>
            <a:xfrm>
              <a:off x="296640" y="820080"/>
              <a:ext cx="6109560" cy="2729880"/>
              <a:chOff x="296640" y="820080"/>
              <a:chExt cx="6109560" cy="2729880"/>
            </a:xfrm>
          </p:grpSpPr>
          <p:pic>
            <p:nvPicPr>
              <p:cNvPr id="237" name="" descr=""/>
              <p:cNvPicPr/>
              <p:nvPr/>
            </p:nvPicPr>
            <p:blipFill>
              <a:blip r:embed="rId7"/>
              <a:stretch/>
            </p:blipFill>
            <p:spPr>
              <a:xfrm>
                <a:off x="296640" y="883080"/>
                <a:ext cx="2969640" cy="23162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8" name="" descr=""/>
              <p:cNvPicPr/>
              <p:nvPr/>
            </p:nvPicPr>
            <p:blipFill>
              <a:blip r:embed="rId8"/>
              <a:stretch/>
            </p:blipFill>
            <p:spPr>
              <a:xfrm>
                <a:off x="3561840" y="820080"/>
                <a:ext cx="2844360" cy="19472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9" name="" descr=""/>
              <p:cNvPicPr/>
              <p:nvPr/>
            </p:nvPicPr>
            <p:blipFill>
              <a:blip r:embed="rId9"/>
              <a:stretch/>
            </p:blipFill>
            <p:spPr>
              <a:xfrm>
                <a:off x="4021920" y="3144960"/>
                <a:ext cx="2194920" cy="40500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40" name="" descr=""/>
            <p:cNvPicPr/>
            <p:nvPr/>
          </p:nvPicPr>
          <p:blipFill>
            <a:blip r:embed="rId10"/>
            <a:srcRect l="0" t="22082" r="0" b="61742"/>
            <a:stretch/>
          </p:blipFill>
          <p:spPr>
            <a:xfrm>
              <a:off x="3200400" y="2743200"/>
              <a:ext cx="3587040" cy="43272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1" name="Group 11"/>
          <p:cNvGrpSpPr/>
          <p:nvPr/>
        </p:nvGrpSpPr>
        <p:grpSpPr>
          <a:xfrm>
            <a:off x="6669000" y="938520"/>
            <a:ext cx="3114000" cy="2289960"/>
            <a:chOff x="6669000" y="938520"/>
            <a:chExt cx="3114000" cy="2289960"/>
          </a:xfrm>
        </p:grpSpPr>
        <p:pic>
          <p:nvPicPr>
            <p:cNvPr id="242" name="" descr=""/>
            <p:cNvPicPr/>
            <p:nvPr/>
          </p:nvPicPr>
          <p:blipFill>
            <a:blip r:embed="rId11"/>
            <a:stretch/>
          </p:blipFill>
          <p:spPr>
            <a:xfrm>
              <a:off x="6669000" y="938520"/>
              <a:ext cx="3114000" cy="2289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3" name="CustomShape 12"/>
            <p:cNvSpPr/>
            <p:nvPr/>
          </p:nvSpPr>
          <p:spPr>
            <a:xfrm>
              <a:off x="6858000" y="2750040"/>
              <a:ext cx="705600" cy="174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Garreud (2013)</a:t>
              </a:r>
              <a:endParaRPr b="0" lang="en-US" sz="600" spc="-1" strike="noStrike">
                <a:latin typeface="Arial"/>
              </a:endParaRPr>
            </a:p>
          </p:txBody>
        </p:sp>
      </p:grpSp>
      <p:grpSp>
        <p:nvGrpSpPr>
          <p:cNvPr id="244" name="Group 13"/>
          <p:cNvGrpSpPr/>
          <p:nvPr/>
        </p:nvGrpSpPr>
        <p:grpSpPr>
          <a:xfrm>
            <a:off x="3515040" y="3510720"/>
            <a:ext cx="3403080" cy="2351160"/>
            <a:chOff x="3515040" y="3510720"/>
            <a:chExt cx="3403080" cy="2351160"/>
          </a:xfrm>
        </p:grpSpPr>
        <p:grpSp>
          <p:nvGrpSpPr>
            <p:cNvPr id="245" name="Group 14"/>
            <p:cNvGrpSpPr/>
            <p:nvPr/>
          </p:nvGrpSpPr>
          <p:grpSpPr>
            <a:xfrm>
              <a:off x="3515040" y="3510720"/>
              <a:ext cx="3403080" cy="2351160"/>
              <a:chOff x="3515040" y="3510720"/>
              <a:chExt cx="3403080" cy="2351160"/>
            </a:xfrm>
          </p:grpSpPr>
          <p:grpSp>
            <p:nvGrpSpPr>
              <p:cNvPr id="246" name="Group 15"/>
              <p:cNvGrpSpPr/>
              <p:nvPr/>
            </p:nvGrpSpPr>
            <p:grpSpPr>
              <a:xfrm>
                <a:off x="3515040" y="3510720"/>
                <a:ext cx="3403080" cy="2351160"/>
                <a:chOff x="3515040" y="3510720"/>
                <a:chExt cx="3403080" cy="2351160"/>
              </a:xfrm>
            </p:grpSpPr>
            <p:grpSp>
              <p:nvGrpSpPr>
                <p:cNvPr id="247" name="Group 16"/>
                <p:cNvGrpSpPr/>
                <p:nvPr/>
              </p:nvGrpSpPr>
              <p:grpSpPr>
                <a:xfrm>
                  <a:off x="3515040" y="3510720"/>
                  <a:ext cx="3403080" cy="2351160"/>
                  <a:chOff x="3515040" y="3510720"/>
                  <a:chExt cx="3403080" cy="2351160"/>
                </a:xfrm>
              </p:grpSpPr>
              <p:grpSp>
                <p:nvGrpSpPr>
                  <p:cNvPr id="248" name="Group 17"/>
                  <p:cNvGrpSpPr/>
                  <p:nvPr/>
                </p:nvGrpSpPr>
                <p:grpSpPr>
                  <a:xfrm>
                    <a:off x="3515040" y="3839400"/>
                    <a:ext cx="2833920" cy="2022480"/>
                    <a:chOff x="3515040" y="3839400"/>
                    <a:chExt cx="2833920" cy="2022480"/>
                  </a:xfrm>
                </p:grpSpPr>
                <p:pic>
                  <p:nvPicPr>
                    <p:cNvPr id="249" name="" descr=""/>
                    <p:cNvPicPr/>
                    <p:nvPr/>
                  </p:nvPicPr>
                  <p:blipFill>
                    <a:blip r:embed="rId12"/>
                    <a:stretch/>
                  </p:blipFill>
                  <p:spPr>
                    <a:xfrm>
                      <a:off x="3550680" y="4001400"/>
                      <a:ext cx="2798280" cy="144252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50" name="CustomShape 18"/>
                    <p:cNvSpPr/>
                    <p:nvPr/>
                  </p:nvSpPr>
                  <p:spPr>
                    <a:xfrm>
                      <a:off x="4326120" y="4585320"/>
                      <a:ext cx="540720" cy="4305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Vd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1" name="CustomShape 19"/>
                    <p:cNvSpPr/>
                    <p:nvPr/>
                  </p:nvSpPr>
                  <p:spPr>
                    <a:xfrm>
                      <a:off x="4737600" y="5002200"/>
                      <a:ext cx="256680" cy="259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2" name="CustomShape 20"/>
                    <p:cNvSpPr/>
                    <p:nvPr/>
                  </p:nvSpPr>
                  <p:spPr>
                    <a:xfrm>
                      <a:off x="3618000" y="3839400"/>
                      <a:ext cx="360" cy="25992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Q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3" name="CustomShape 21"/>
                    <p:cNvSpPr/>
                    <p:nvPr/>
                  </p:nvSpPr>
                  <p:spPr>
                    <a:xfrm>
                      <a:off x="3692880" y="5431320"/>
                      <a:ext cx="2618280" cy="4305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                               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horas,días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4" name="CustomShape 22"/>
                    <p:cNvSpPr/>
                    <p:nvPr/>
                  </p:nvSpPr>
                  <p:spPr>
                    <a:xfrm>
                      <a:off x="3515040" y="4505760"/>
                      <a:ext cx="528840" cy="4305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</p:grpSp>
              <p:pic>
                <p:nvPicPr>
                  <p:cNvPr id="255" name="" descr=""/>
                  <p:cNvPicPr/>
                  <p:nvPr/>
                </p:nvPicPr>
                <p:blipFill>
                  <a:blip r:embed="rId13"/>
                  <a:stretch/>
                </p:blipFill>
                <p:spPr>
                  <a:xfrm>
                    <a:off x="4958640" y="3510720"/>
                    <a:ext cx="1959480" cy="125964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256" name="CustomShape 23"/>
                <p:cNvSpPr/>
                <p:nvPr/>
              </p:nvSpPr>
              <p:spPr>
                <a:xfrm>
                  <a:off x="5196240" y="4500000"/>
                  <a:ext cx="488880" cy="43272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60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Ven Te Chow (2000)</a:t>
                  </a:r>
                  <a:endParaRPr b="0" lang="en-US" sz="600" spc="-1" strike="noStrike">
                    <a:latin typeface="Arial"/>
                  </a:endParaRPr>
                </a:p>
              </p:txBody>
            </p:sp>
          </p:grpSp>
        </p:grpSp>
      </p:grpSp>
      <p:grpSp>
        <p:nvGrpSpPr>
          <p:cNvPr id="257" name="Group 24"/>
          <p:cNvGrpSpPr/>
          <p:nvPr/>
        </p:nvGrpSpPr>
        <p:grpSpPr>
          <a:xfrm>
            <a:off x="7179840" y="3229560"/>
            <a:ext cx="7302600" cy="2347200"/>
            <a:chOff x="7179840" y="3229560"/>
            <a:chExt cx="7302600" cy="2347200"/>
          </a:xfrm>
        </p:grpSpPr>
        <p:pic>
          <p:nvPicPr>
            <p:cNvPr id="258" name="" descr=""/>
            <p:cNvPicPr/>
            <p:nvPr/>
          </p:nvPicPr>
          <p:blipFill>
            <a:blip r:embed="rId14"/>
            <a:stretch/>
          </p:blipFill>
          <p:spPr>
            <a:xfrm>
              <a:off x="7243200" y="3291840"/>
              <a:ext cx="1338480" cy="913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" descr=""/>
            <p:cNvPicPr/>
            <p:nvPr/>
          </p:nvPicPr>
          <p:blipFill>
            <a:blip r:embed="rId15"/>
            <a:stretch/>
          </p:blipFill>
          <p:spPr>
            <a:xfrm>
              <a:off x="8650800" y="3229560"/>
              <a:ext cx="1392840" cy="12643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" descr=""/>
            <p:cNvPicPr/>
            <p:nvPr/>
          </p:nvPicPr>
          <p:blipFill>
            <a:blip r:embed="rId16"/>
            <a:srcRect l="0" t="43593" r="19417" b="36465"/>
            <a:stretch/>
          </p:blipFill>
          <p:spPr>
            <a:xfrm>
              <a:off x="7179840" y="5157000"/>
              <a:ext cx="2786040" cy="4197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" descr=""/>
            <p:cNvPicPr/>
            <p:nvPr/>
          </p:nvPicPr>
          <p:blipFill>
            <a:blip r:embed="rId17"/>
            <a:srcRect l="0" t="0" r="15206" b="74574"/>
            <a:stretch/>
          </p:blipFill>
          <p:spPr>
            <a:xfrm>
              <a:off x="7406640" y="4577400"/>
              <a:ext cx="2467800" cy="450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2" name="CustomShape 25"/>
            <p:cNvSpPr/>
            <p:nvPr/>
          </p:nvSpPr>
          <p:spPr>
            <a:xfrm>
              <a:off x="7646040" y="4177080"/>
              <a:ext cx="1187640" cy="1749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Gao, Huilin &amp; Tang, (2010) 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63" name="CustomShape 26"/>
            <p:cNvSpPr/>
            <p:nvPr/>
          </p:nvSpPr>
          <p:spPr>
            <a:xfrm>
              <a:off x="7772400" y="4499640"/>
              <a:ext cx="6710040" cy="345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https://www.hec.usace.army.mil/confluence/rasdocs/r2dum/latest</a:t>
              </a:r>
              <a:endParaRPr b="0" lang="en-US" sz="600" spc="-1" strike="noStrike">
                <a:latin typeface="Arial"/>
              </a:endParaRPr>
            </a:p>
          </p:txBody>
        </p:sp>
      </p:grpSp>
      <p:sp>
        <p:nvSpPr>
          <p:cNvPr id="264" name="CustomShape 27"/>
          <p:cNvSpPr/>
          <p:nvPr/>
        </p:nvSpPr>
        <p:spPr>
          <a:xfrm>
            <a:off x="36000" y="2981520"/>
            <a:ext cx="3473640" cy="265212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5" name="Group 28"/>
          <p:cNvGrpSpPr/>
          <p:nvPr/>
        </p:nvGrpSpPr>
        <p:grpSpPr>
          <a:xfrm>
            <a:off x="4418640" y="316080"/>
            <a:ext cx="1615320" cy="344880"/>
            <a:chOff x="4418640" y="316080"/>
            <a:chExt cx="1615320" cy="344880"/>
          </a:xfrm>
        </p:grpSpPr>
        <p:sp>
          <p:nvSpPr>
            <p:cNvPr id="266" name="CustomShape 29"/>
            <p:cNvSpPr/>
            <p:nvPr/>
          </p:nvSpPr>
          <p:spPr>
            <a:xfrm>
              <a:off x="4465440" y="378000"/>
              <a:ext cx="250920" cy="25092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30"/>
            <p:cNvSpPr/>
            <p:nvPr/>
          </p:nvSpPr>
          <p:spPr>
            <a:xfrm>
              <a:off x="5371560" y="489240"/>
              <a:ext cx="344880" cy="171720"/>
            </a:xfrm>
            <a:custGeom>
              <a:avLst/>
              <a:gdLst/>
              <a:ahLst/>
              <a:rect l="l" t="t" r="r" b="b"/>
              <a:pathLst>
                <a:path w="7904" h="3951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360">
              <a:solidFill>
                <a:srgbClr val="a5b7c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31"/>
            <p:cNvSpPr/>
            <p:nvPr/>
          </p:nvSpPr>
          <p:spPr>
            <a:xfrm>
              <a:off x="5054040" y="316080"/>
              <a:ext cx="344880" cy="171720"/>
            </a:xfrm>
            <a:custGeom>
              <a:avLst/>
              <a:gdLst/>
              <a:ahLst/>
              <a:rect l="l" t="t" r="r" b="b"/>
              <a:pathLst>
                <a:path w="7902" h="3951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360">
              <a:solidFill>
                <a:srgbClr val="869f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32"/>
            <p:cNvSpPr/>
            <p:nvPr/>
          </p:nvSpPr>
          <p:spPr>
            <a:xfrm>
              <a:off x="4418640" y="316080"/>
              <a:ext cx="345240" cy="172080"/>
            </a:xfrm>
            <a:custGeom>
              <a:avLst/>
              <a:gdLst/>
              <a:ahLst/>
              <a:rect l="l" t="t" r="r" b="b"/>
              <a:pathLst>
                <a:path w="7910" h="3964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360">
              <a:solidFill>
                <a:srgbClr val="869f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33"/>
            <p:cNvSpPr/>
            <p:nvPr/>
          </p:nvSpPr>
          <p:spPr>
            <a:xfrm>
              <a:off x="4736520" y="489240"/>
              <a:ext cx="344880" cy="171720"/>
            </a:xfrm>
            <a:custGeom>
              <a:avLst/>
              <a:gdLst/>
              <a:ahLst/>
              <a:rect l="l" t="t" r="r" b="b"/>
              <a:pathLst>
                <a:path w="7904" h="3951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360">
              <a:solidFill>
                <a:srgbClr val="cfd9e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34"/>
            <p:cNvSpPr/>
            <p:nvPr/>
          </p:nvSpPr>
          <p:spPr>
            <a:xfrm>
              <a:off x="5688720" y="316080"/>
              <a:ext cx="345240" cy="172080"/>
            </a:xfrm>
            <a:custGeom>
              <a:avLst/>
              <a:gdLst/>
              <a:ahLst/>
              <a:rect l="l" t="t" r="r" b="b"/>
              <a:pathLst>
                <a:path w="7910" h="3964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360">
              <a:solidFill>
                <a:srgbClr val="667e9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35"/>
            <p:cNvSpPr/>
            <p:nvPr/>
          </p:nvSpPr>
          <p:spPr>
            <a:xfrm>
              <a:off x="4783320" y="343440"/>
              <a:ext cx="250920" cy="25092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36"/>
            <p:cNvSpPr/>
            <p:nvPr/>
          </p:nvSpPr>
          <p:spPr>
            <a:xfrm>
              <a:off x="5101560" y="378000"/>
              <a:ext cx="250920" cy="25092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37"/>
            <p:cNvSpPr/>
            <p:nvPr/>
          </p:nvSpPr>
          <p:spPr>
            <a:xfrm>
              <a:off x="5419440" y="343440"/>
              <a:ext cx="250920" cy="25092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38"/>
            <p:cNvSpPr/>
            <p:nvPr/>
          </p:nvSpPr>
          <p:spPr>
            <a:xfrm>
              <a:off x="5739120" y="378000"/>
              <a:ext cx="250920" cy="25092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2316960" y="1536120"/>
            <a:ext cx="3565080" cy="285192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4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5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282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"/>
          <p:cNvSpPr/>
          <p:nvPr/>
        </p:nvSpPr>
        <p:spPr>
          <a:xfrm>
            <a:off x="36000" y="5348160"/>
            <a:ext cx="284040" cy="28404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"/>
          <p:cNvSpPr/>
          <p:nvPr/>
        </p:nvSpPr>
        <p:spPr>
          <a:xfrm>
            <a:off x="-723600" y="5339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ROS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6"/>
          <a:stretch/>
        </p:blipFill>
        <p:spPr>
          <a:xfrm>
            <a:off x="6035040" y="914400"/>
            <a:ext cx="3888000" cy="2102040"/>
          </a:xfrm>
          <a:prstGeom prst="rect">
            <a:avLst/>
          </a:prstGeom>
          <a:ln>
            <a:noFill/>
          </a:ln>
        </p:spPr>
      </p:pic>
      <p:sp>
        <p:nvSpPr>
          <p:cNvPr id="286" name="CustomShape 5"/>
          <p:cNvSpPr/>
          <p:nvPr/>
        </p:nvSpPr>
        <p:spPr>
          <a:xfrm>
            <a:off x="2560320" y="177120"/>
            <a:ext cx="5485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LA LLUVIA SOBRE NIEVE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7040880" y="2024280"/>
            <a:ext cx="1055880" cy="3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Adaptado de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Minder et al. (2011)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254880" y="933840"/>
            <a:ext cx="429660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La lluvia sobre nieve (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) ocurre cuando una tormenta precipita agua líquida sobre un manto de nieve preexistente.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7"/>
          <a:stretch/>
        </p:blipFill>
        <p:spPr>
          <a:xfrm>
            <a:off x="822960" y="5148720"/>
            <a:ext cx="4806360" cy="408600"/>
          </a:xfrm>
          <a:prstGeom prst="rect">
            <a:avLst/>
          </a:prstGeom>
          <a:ln>
            <a:noFill/>
          </a:ln>
        </p:spPr>
      </p:pic>
      <p:grpSp>
        <p:nvGrpSpPr>
          <p:cNvPr id="290" name="Group 8"/>
          <p:cNvGrpSpPr/>
          <p:nvPr/>
        </p:nvGrpSpPr>
        <p:grpSpPr>
          <a:xfrm>
            <a:off x="7286040" y="3109320"/>
            <a:ext cx="2131200" cy="2404080"/>
            <a:chOff x="7286040" y="3109320"/>
            <a:chExt cx="2131200" cy="2404080"/>
          </a:xfrm>
        </p:grpSpPr>
        <p:pic>
          <p:nvPicPr>
            <p:cNvPr id="291" name="" descr=""/>
            <p:cNvPicPr/>
            <p:nvPr/>
          </p:nvPicPr>
          <p:blipFill>
            <a:blip r:embed="rId8"/>
            <a:srcRect l="0" t="0" r="0" b="9"/>
            <a:stretch/>
          </p:blipFill>
          <p:spPr>
            <a:xfrm>
              <a:off x="7286040" y="3109320"/>
              <a:ext cx="2131200" cy="22845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2" name="CustomShape 9"/>
            <p:cNvSpPr/>
            <p:nvPr/>
          </p:nvSpPr>
          <p:spPr>
            <a:xfrm>
              <a:off x="7286040" y="5195160"/>
              <a:ext cx="1589400" cy="318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https://cryo-tools.org/tools/cosipy/</a:t>
              </a:r>
              <a:endParaRPr b="0" lang="en-US" sz="600" spc="-1" strike="noStrike">
                <a:latin typeface="Arial"/>
              </a:endParaRPr>
            </a:p>
          </p:txBody>
        </p:sp>
      </p:grpSp>
      <p:pic>
        <p:nvPicPr>
          <p:cNvPr id="293" name="" descr=""/>
          <p:cNvPicPr/>
          <p:nvPr/>
        </p:nvPicPr>
        <p:blipFill>
          <a:blip r:embed="rId9"/>
          <a:stretch/>
        </p:blipFill>
        <p:spPr>
          <a:xfrm>
            <a:off x="1825920" y="4591440"/>
            <a:ext cx="2732400" cy="308520"/>
          </a:xfrm>
          <a:prstGeom prst="rect">
            <a:avLst/>
          </a:prstGeom>
          <a:ln>
            <a:noFill/>
          </a:ln>
        </p:spPr>
      </p:pic>
      <p:sp>
        <p:nvSpPr>
          <p:cNvPr id="294" name="Line 10"/>
          <p:cNvSpPr/>
          <p:nvPr/>
        </p:nvSpPr>
        <p:spPr>
          <a:xfrm>
            <a:off x="4663440" y="4754880"/>
            <a:ext cx="13716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11"/>
          <p:cNvSpPr/>
          <p:nvPr/>
        </p:nvSpPr>
        <p:spPr>
          <a:xfrm flipV="1">
            <a:off x="6035040" y="475488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12"/>
          <p:cNvSpPr/>
          <p:nvPr/>
        </p:nvSpPr>
        <p:spPr>
          <a:xfrm flipH="1">
            <a:off x="5630400" y="5394960"/>
            <a:ext cx="40464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3"/>
          <p:cNvSpPr/>
          <p:nvPr/>
        </p:nvSpPr>
        <p:spPr>
          <a:xfrm>
            <a:off x="274320" y="2011680"/>
            <a:ext cx="1644840" cy="164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Esto constituye un riesgo de crecidas ya que el volumen de agua disponible para generar escorrentía es mayor.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303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3"/>
          <p:cNvSpPr/>
          <p:nvPr/>
        </p:nvSpPr>
        <p:spPr>
          <a:xfrm>
            <a:off x="36000" y="5348160"/>
            <a:ext cx="284040" cy="28404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4"/>
          <p:cNvSpPr/>
          <p:nvPr/>
        </p:nvSpPr>
        <p:spPr>
          <a:xfrm>
            <a:off x="-723600" y="5339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ROS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2560320" y="177120"/>
            <a:ext cx="5485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ROS EN EL MUNDO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5"/>
          <a:stretch/>
        </p:blipFill>
        <p:spPr>
          <a:xfrm>
            <a:off x="-76320" y="966960"/>
            <a:ext cx="5910840" cy="198072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6"/>
          <a:stretch/>
        </p:blipFill>
        <p:spPr>
          <a:xfrm>
            <a:off x="185760" y="3117600"/>
            <a:ext cx="5065200" cy="218484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7"/>
          <a:stretch/>
        </p:blipFill>
        <p:spPr>
          <a:xfrm>
            <a:off x="5486400" y="3798720"/>
            <a:ext cx="4570920" cy="1828440"/>
          </a:xfrm>
          <a:prstGeom prst="rect">
            <a:avLst/>
          </a:prstGeom>
          <a:ln>
            <a:noFill/>
          </a:ln>
        </p:spPr>
      </p:pic>
      <p:sp>
        <p:nvSpPr>
          <p:cNvPr id="310" name="CustomShape 6"/>
          <p:cNvSpPr/>
          <p:nvPr/>
        </p:nvSpPr>
        <p:spPr>
          <a:xfrm>
            <a:off x="1465200" y="2932920"/>
            <a:ext cx="1275480" cy="2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Musselman et al. (2018)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5120640" y="5212080"/>
            <a:ext cx="831960" cy="2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Li et al. (2019)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8"/>
          <a:stretch/>
        </p:blipFill>
        <p:spPr>
          <a:xfrm>
            <a:off x="5852160" y="880920"/>
            <a:ext cx="3839400" cy="3011400"/>
          </a:xfrm>
          <a:prstGeom prst="rect">
            <a:avLst/>
          </a:prstGeom>
          <a:ln>
            <a:noFill/>
          </a:ln>
        </p:spPr>
      </p:pic>
      <p:sp>
        <p:nvSpPr>
          <p:cNvPr id="313" name="CustomShape 8"/>
          <p:cNvSpPr/>
          <p:nvPr/>
        </p:nvSpPr>
        <p:spPr>
          <a:xfrm>
            <a:off x="7518600" y="1636920"/>
            <a:ext cx="1211400" cy="2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Freudiger, et al. (2014)</a:t>
            </a:r>
            <a:endParaRPr b="0" lang="en-US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" descr=""/>
          <p:cNvPicPr/>
          <p:nvPr/>
        </p:nvPicPr>
        <p:blipFill>
          <a:blip r:embed="rId1"/>
          <a:srcRect l="0" t="78788" r="81194" b="0"/>
          <a:stretch/>
        </p:blipFill>
        <p:spPr>
          <a:xfrm>
            <a:off x="2926440" y="4115160"/>
            <a:ext cx="912960" cy="73044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3365640" y="384552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3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4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5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320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"/>
          <p:cNvSpPr/>
          <p:nvPr/>
        </p:nvSpPr>
        <p:spPr>
          <a:xfrm>
            <a:off x="36000" y="5348160"/>
            <a:ext cx="284040" cy="28404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4"/>
          <p:cNvSpPr/>
          <p:nvPr/>
        </p:nvSpPr>
        <p:spPr>
          <a:xfrm>
            <a:off x="-723600" y="5339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ROS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2560320" y="177120"/>
            <a:ext cx="5485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¿ROS EN LOS ANDES?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67480" y="4754880"/>
            <a:ext cx="1528560" cy="20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Alvarez-Garreton et al. (2021)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6"/>
          <a:srcRect l="0" t="40010" r="0" b="0"/>
          <a:stretch/>
        </p:blipFill>
        <p:spPr>
          <a:xfrm>
            <a:off x="3950640" y="842400"/>
            <a:ext cx="3751560" cy="191916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7"/>
          <a:srcRect l="18762" t="4769" r="0" b="0"/>
          <a:stretch/>
        </p:blipFill>
        <p:spPr>
          <a:xfrm>
            <a:off x="0" y="822960"/>
            <a:ext cx="3955680" cy="329076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8"/>
          <a:srcRect l="0" t="57585" r="81194" b="21198"/>
          <a:stretch/>
        </p:blipFill>
        <p:spPr>
          <a:xfrm>
            <a:off x="2011680" y="4115160"/>
            <a:ext cx="912960" cy="73008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9"/>
          <a:srcRect l="0" t="25904" r="81194" b="60813"/>
          <a:stretch/>
        </p:blipFill>
        <p:spPr>
          <a:xfrm>
            <a:off x="91800" y="4115160"/>
            <a:ext cx="912960" cy="45576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10"/>
          <a:srcRect l="0" t="41766" r="81194" b="42319"/>
          <a:stretch/>
        </p:blipFill>
        <p:spPr>
          <a:xfrm>
            <a:off x="1097640" y="4114800"/>
            <a:ext cx="912960" cy="54720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11"/>
          <a:stretch/>
        </p:blipFill>
        <p:spPr>
          <a:xfrm>
            <a:off x="4351320" y="2743200"/>
            <a:ext cx="3106800" cy="2898000"/>
          </a:xfrm>
          <a:prstGeom prst="rect">
            <a:avLst/>
          </a:prstGeom>
          <a:ln>
            <a:noFill/>
          </a:ln>
        </p:spPr>
      </p:pic>
      <p:sp>
        <p:nvSpPr>
          <p:cNvPr id="331" name="CustomShape 7"/>
          <p:cNvSpPr/>
          <p:nvPr/>
        </p:nvSpPr>
        <p:spPr>
          <a:xfrm>
            <a:off x="6035040" y="3432600"/>
            <a:ext cx="155340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Bozkurt et al. (2017)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600" spc="-1" strike="noStrike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5394960" y="852840"/>
            <a:ext cx="1553400" cy="79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Mardones &amp; Garreud (2020)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600" spc="-1" strike="noStrike"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7863840" y="1113840"/>
            <a:ext cx="1919160" cy="3407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Chile Central (CC)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es una región con una orografía, usos de suelo y patrones climáticos muy particulares. Adicionalmente acoplado a la variabilidad natural, simulaciones bajo escenarios de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cambio climático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indican un aumento de la altura de la isoterma 0°C junto con mayores caudales diarios extremos.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4" name="CustomShape 10"/>
          <p:cNvSpPr/>
          <p:nvPr/>
        </p:nvSpPr>
        <p:spPr>
          <a:xfrm>
            <a:off x="4937760" y="2834640"/>
            <a:ext cx="90216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Rio Rapel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1326600"/>
            <a:ext cx="9069120" cy="328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4240" cy="64008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840" cy="72936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440" cy="71244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440" cy="784440"/>
          </a:xfrm>
          <a:prstGeom prst="rect">
            <a:avLst/>
          </a:prstGeom>
          <a:ln>
            <a:noFill/>
          </a:ln>
        </p:spPr>
      </p:pic>
      <p:sp>
        <p:nvSpPr>
          <p:cNvPr id="340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1" name="Group 3"/>
          <p:cNvGrpSpPr/>
          <p:nvPr/>
        </p:nvGrpSpPr>
        <p:grpSpPr>
          <a:xfrm>
            <a:off x="51120" y="5391720"/>
            <a:ext cx="247680" cy="247320"/>
            <a:chOff x="51120" y="5391720"/>
            <a:chExt cx="247680" cy="247320"/>
          </a:xfrm>
        </p:grpSpPr>
        <p:sp>
          <p:nvSpPr>
            <p:cNvPr id="342" name="CustomShape 4"/>
            <p:cNvSpPr/>
            <p:nvPr/>
          </p:nvSpPr>
          <p:spPr>
            <a:xfrm>
              <a:off x="168480" y="5420520"/>
              <a:ext cx="63720" cy="6408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5"/>
            <p:cNvSpPr/>
            <p:nvPr/>
          </p:nvSpPr>
          <p:spPr>
            <a:xfrm>
              <a:off x="84240" y="5391720"/>
              <a:ext cx="188280" cy="24732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6"/>
            <p:cNvSpPr/>
            <p:nvPr/>
          </p:nvSpPr>
          <p:spPr>
            <a:xfrm>
              <a:off x="51120" y="5479200"/>
              <a:ext cx="27360" cy="1260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7"/>
            <p:cNvSpPr/>
            <p:nvPr/>
          </p:nvSpPr>
          <p:spPr>
            <a:xfrm>
              <a:off x="52560" y="5430240"/>
              <a:ext cx="24480" cy="2268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8"/>
            <p:cNvSpPr/>
            <p:nvPr/>
          </p:nvSpPr>
          <p:spPr>
            <a:xfrm>
              <a:off x="52560" y="5518080"/>
              <a:ext cx="24480" cy="2304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9"/>
            <p:cNvSpPr/>
            <p:nvPr/>
          </p:nvSpPr>
          <p:spPr>
            <a:xfrm>
              <a:off x="271440" y="5479200"/>
              <a:ext cx="27360" cy="1260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0"/>
            <p:cNvSpPr/>
            <p:nvPr/>
          </p:nvSpPr>
          <p:spPr>
            <a:xfrm>
              <a:off x="270720" y="5430240"/>
              <a:ext cx="26280" cy="22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1"/>
            <p:cNvSpPr/>
            <p:nvPr/>
          </p:nvSpPr>
          <p:spPr>
            <a:xfrm>
              <a:off x="272880" y="5518080"/>
              <a:ext cx="25920" cy="2268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0" name="CustomShape 12"/>
          <p:cNvSpPr/>
          <p:nvPr/>
        </p:nvSpPr>
        <p:spPr>
          <a:xfrm>
            <a:off x="-615600" y="5375520"/>
            <a:ext cx="2299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1" name="CustomShape 13"/>
          <p:cNvSpPr/>
          <p:nvPr/>
        </p:nvSpPr>
        <p:spPr>
          <a:xfrm>
            <a:off x="2560320" y="177120"/>
            <a:ext cx="5485320" cy="37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HIPOTESIS Y OBJETIVOS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2" name="CustomShape 14"/>
          <p:cNvSpPr/>
          <p:nvPr/>
        </p:nvSpPr>
        <p:spPr>
          <a:xfrm>
            <a:off x="806400" y="1067040"/>
            <a:ext cx="8594280" cy="64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Dentro de los eventos de </a:t>
            </a: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crecida en las cuencas andinas de Chile Central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se encuentran aquellos producidos por </a:t>
            </a: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tormentas donde llueve sobre la nieve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, de manera que la escorrentía se puede descomponer en una contribución de </a:t>
            </a: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precipitación líquida y derretimiento de nieves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.”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53" name="CustomShape 15"/>
          <p:cNvSpPr/>
          <p:nvPr/>
        </p:nvSpPr>
        <p:spPr>
          <a:xfrm>
            <a:off x="941760" y="2046960"/>
            <a:ext cx="8594280" cy="285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Objetivo General: 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los elementos e influencias que tienen los eventos de lluvia sobre la nieve en el derretimiento y sus respectivas consecuencias en los caudales extremos de las cuencas andinas de Chile Central.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Objetivos Específicos:</a:t>
            </a:r>
            <a:endParaRPr b="0" lang="en-US" sz="13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Diagnosticar la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frecuencia de los eventos de lluvia sobre nieve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en las cuencas andinas de Chile Central, especificando tendencias y patrones espaciales.</a:t>
            </a:r>
            <a:endParaRPr b="0" lang="en-US" sz="13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los caudales máximos diarios para distintos períodos de retorno y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descomponer los eventos de crecida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en su flujo base y escorrentía directa.</a:t>
            </a:r>
            <a:endParaRPr b="0" lang="en-US" sz="13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Analizar la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contribución del derretimiento de nieves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a la escorrentía en situaciones de ROS y concluir sobre la relevancia de estos eventos en los valores extremos.</a:t>
            </a:r>
            <a:endParaRPr b="0" lang="en-US" sz="13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Distinguir los principales patrones de escala sinóptica que dan origen a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tormentas donde llueve sobre la nieve.</a:t>
            </a:r>
            <a:endParaRPr b="0" lang="en-US" sz="1300" spc="-1" strike="noStrike">
              <a:latin typeface="Arial"/>
            </a:endParaRPr>
          </a:p>
          <a:p>
            <a:pPr marL="216000" indent="-21492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Cuantificar los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impactos futuros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de los eventos de lluvia sobre nieve bajo algún escenario de calentamiento global.*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267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2021-09-01T12:51:19Z</dcterms:created>
  <dc:creator/>
  <dc:description/>
  <dc:language>en-US</dc:language>
  <cp:lastModifiedBy/>
  <dcterms:modified xsi:type="dcterms:W3CDTF">2021-10-08T12:02:08Z</dcterms:modified>
  <cp:revision>20</cp:revision>
  <dc:subject/>
  <dc:title/>
</cp:coreProperties>
</file>